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91" r:id="rId12"/>
    <p:sldId id="267" r:id="rId13"/>
    <p:sldId id="268" r:id="rId14"/>
    <p:sldId id="269" r:id="rId15"/>
    <p:sldId id="292" r:id="rId16"/>
    <p:sldId id="293" r:id="rId17"/>
    <p:sldId id="270" r:id="rId18"/>
    <p:sldId id="271" r:id="rId19"/>
    <p:sldId id="272" r:id="rId20"/>
    <p:sldId id="273" r:id="rId21"/>
    <p:sldId id="274" r:id="rId22"/>
    <p:sldId id="275" r:id="rId23"/>
    <p:sldId id="284" r:id="rId24"/>
    <p:sldId id="285" r:id="rId25"/>
    <p:sldId id="286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B61F8-30B9-4E00-87BA-4AD94F8857E3}" v="3759" dt="2023-07-16T16:40:10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48" d="100"/>
          <a:sy n="48" d="100"/>
        </p:scale>
        <p:origin x="147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4:56:4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24575,'4'4'0,"1"5"0,-1 4 0,0 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4:58:5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24575,'1'0'0,"0"0"0,-1 1 0,1-1 0,0 0 0,-1 1 0,1-1 0,0 1 0,-1-1 0,1 0 0,-1 1 0,1 0 0,-1-1 0,1 1 0,-1-1 0,1 1 0,-1-1 0,0 1 0,1 0 0,-1-1 0,0 1 0,1 0 0,-1 0 0,0-1 0,0 2 0,5 21 0,-4-20 0,4 43 0,-2 1 0,-4 68 0,-1-38 0,2-75 0,-3 42 0,3-42 0,0 0 0,-1 0 0,1 0 0,-1 0 0,0 0 0,1-1 0,-1 1 0,0 0 0,0 0 0,0-1 0,0 1 0,0 0 0,-1-1 0,1 1 0,0-1 0,-1 1 0,1-1 0,-3 2 0,4-3 0,-1 0 0,1 0 0,-1 0 0,1 0 0,-1 0 0,1 0 0,-1 0 0,1 0 0,-1 0 0,1 0 0,-1 0 0,1 0 0,-1 0 0,1 0 0,-1 0 0,1 0 0,-1-1 0,1 1 0,0 0 0,-1 0 0,1-1 0,-1 1 0,1 0 0,-1-1 0,1 1 0,0 0 0,-1-1 0,1 1 0,0 0 0,0-1 0,-1 1 0,1-1 0,0 1 0,0-1 0,-1 1 0,1-1 0,0 0 0,-9-23 0,7 17 0,-3-10 0,0 0 0,1 0 0,1-1 0,1 0 0,0-17 0,6-89 0,-4 118 0,1-1 0,0 1 0,0 1 0,1-1 0,3-9 0,-4 13 0,0-1 0,0 1 0,1 0 0,-1 0 0,0-1 0,1 1 0,0 0 0,-1 0 0,1 0 0,0 0 0,0 1 0,0-1 0,1 0 0,3-1 0,-6 3 0,1-1 0,-1 1 0,1 0 0,0 0 0,-1-1 0,1 1 0,0 0 0,-1 0 0,1 0 0,0 0 0,0 0 0,-1 0 0,1 0 0,0 0 0,-1 1 0,1-1 0,0 0 0,-1 0 0,1 1 0,-1-1 0,1 0 0,0 0 0,-1 1 0,1-1 0,-1 1 0,1-1 0,-1 1 0,1-1 0,-1 1 0,1-1 0,-1 1 0,1-1 0,-1 1 0,0-1 0,1 1 0,-1 0 0,0-1 0,0 1 0,1-1 0,-1 1 0,0 1 0,6 30 0,-6-32 0,1 101-440,-1-85-485,-1 11-5901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4:59:4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5:00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5:00:0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5:00:0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A7537C0B-04C7-8950-E67F-2CCC2A0BF5E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7F819C1E-4422-239E-3EAF-8DEFE04BBB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5124" name="Rectangle 4">
              <a:extLst>
                <a:ext uri="{FF2B5EF4-FFF2-40B4-BE49-F238E27FC236}">
                  <a16:creationId xmlns:a16="http://schemas.microsoft.com/office/drawing/2014/main" id="{3190FE78-BBF4-7156-ED07-9AE27E8638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125" name="Group 5">
              <a:extLst>
                <a:ext uri="{FF2B5EF4-FFF2-40B4-BE49-F238E27FC236}">
                  <a16:creationId xmlns:a16="http://schemas.microsoft.com/office/drawing/2014/main" id="{457D121E-AE52-DF55-A6DE-1F0C426F3B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>
                <a:extLst>
                  <a:ext uri="{FF2B5EF4-FFF2-40B4-BE49-F238E27FC236}">
                    <a16:creationId xmlns:a16="http://schemas.microsoft.com/office/drawing/2014/main" id="{B6B8FABC-CF7F-FE13-183E-6245AB0F76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7" name="Rectangle 7">
                <a:extLst>
                  <a:ext uri="{FF2B5EF4-FFF2-40B4-BE49-F238E27FC236}">
                    <a16:creationId xmlns:a16="http://schemas.microsoft.com/office/drawing/2014/main" id="{DB041383-36FB-256C-958E-1A3A8B7CD4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8" name="Rectangle 8">
                <a:extLst>
                  <a:ext uri="{FF2B5EF4-FFF2-40B4-BE49-F238E27FC236}">
                    <a16:creationId xmlns:a16="http://schemas.microsoft.com/office/drawing/2014/main" id="{32C07E75-9F4B-BE16-D00C-E39799EB5F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9" name="Rectangle 9">
                <a:extLst>
                  <a:ext uri="{FF2B5EF4-FFF2-40B4-BE49-F238E27FC236}">
                    <a16:creationId xmlns:a16="http://schemas.microsoft.com/office/drawing/2014/main" id="{23C1EC9A-79BC-1D5F-F4DB-7B9A63F399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0" name="Rectangle 10">
                <a:extLst>
                  <a:ext uri="{FF2B5EF4-FFF2-40B4-BE49-F238E27FC236}">
                    <a16:creationId xmlns:a16="http://schemas.microsoft.com/office/drawing/2014/main" id="{B92C84AD-05DB-F29D-B581-4AFA9A9E8F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1" name="Rectangle 11">
                <a:extLst>
                  <a:ext uri="{FF2B5EF4-FFF2-40B4-BE49-F238E27FC236}">
                    <a16:creationId xmlns:a16="http://schemas.microsoft.com/office/drawing/2014/main" id="{45C576C9-D96E-05B0-48C8-F96DDC76EF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2" name="Rectangle 12">
                <a:extLst>
                  <a:ext uri="{FF2B5EF4-FFF2-40B4-BE49-F238E27FC236}">
                    <a16:creationId xmlns:a16="http://schemas.microsoft.com/office/drawing/2014/main" id="{ECB8DD0B-4A93-5354-01CC-0AC84E2C4A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3" name="Rectangle 13">
                <a:extLst>
                  <a:ext uri="{FF2B5EF4-FFF2-40B4-BE49-F238E27FC236}">
                    <a16:creationId xmlns:a16="http://schemas.microsoft.com/office/drawing/2014/main" id="{C6938527-6826-9636-812B-E6090AD2C6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4" name="Rectangle 14">
                <a:extLst>
                  <a:ext uri="{FF2B5EF4-FFF2-40B4-BE49-F238E27FC236}">
                    <a16:creationId xmlns:a16="http://schemas.microsoft.com/office/drawing/2014/main" id="{8A5C0195-1E68-9BC2-BB5D-BCD7279A3C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5" name="Rectangle 15">
                <a:extLst>
                  <a:ext uri="{FF2B5EF4-FFF2-40B4-BE49-F238E27FC236}">
                    <a16:creationId xmlns:a16="http://schemas.microsoft.com/office/drawing/2014/main" id="{37A9116D-31BE-3A9B-926A-603DF27B43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kumimoji="0" lang="zh-TW" altLang="zh-TW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36" name="Rectangle 16">
            <a:extLst>
              <a:ext uri="{FF2B5EF4-FFF2-40B4-BE49-F238E27FC236}">
                <a16:creationId xmlns:a16="http://schemas.microsoft.com/office/drawing/2014/main" id="{1303DF73-FBD9-DD01-B0A8-5D070321D1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6CB49CA0-467C-18F3-5176-07933D5742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id="{036F8273-E5AC-3F47-07B5-5E5D7DD2BB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76588E-517D-43DC-A7E9-76BD84290D4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48E6F064-9C8A-6238-6AE9-4D229E3CA9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40" name="Rectangle 20">
            <a:extLst>
              <a:ext uri="{FF2B5EF4-FFF2-40B4-BE49-F238E27FC236}">
                <a16:creationId xmlns:a16="http://schemas.microsoft.com/office/drawing/2014/main" id="{15BAF431-A7E3-E80D-98DF-63C4ED2F03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A0E4B9-461C-757C-D0AC-BD3AC258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03B304-DF42-73E3-EB53-2D1F1AE59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1A5031-544A-6444-5FF0-A6827E6DE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0862FD-EF7C-1C60-A051-8C50F1661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70526-26C6-4BD8-99E7-6F0E17B32AD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5138CED-F615-F0A1-612F-09D8D9AF41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24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50FD9F8-E941-4F9B-65F0-AC5680E4A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BC7F93E-894F-0417-550B-ED038F33B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90CE132-0D31-3DDE-17D8-AF2D91E08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1A8504C-1081-10C0-1962-8B1AB2235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D5EA88-B175-493A-A671-A9F43F0FDCF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07311B33-F50D-BA52-BDC1-66C48B89D1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154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8AFF2B-CCB6-608B-5016-0A76D642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9514A2-E13F-C3BE-A329-03AF6A7466D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3CF091A-4AB0-9DFA-B078-E447E805E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C924B0-552E-CAAB-711F-B19990914E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39793D-EFC6-8E11-93EF-1E783B4E1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55392B-6A9D-4D78-801A-FAAAEECD757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C6F24C1-2DBE-26A5-15C8-A4B12E9A8C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575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C1AF9F-BD9F-0072-2EAB-C7BB2A21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A69E1A-57F1-2111-9826-3E21B87511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014F6A-C4A0-93C6-C517-A86131D8982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71AD6D7-B328-F69E-97B0-4051B1B6B4A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5168952-9A3F-C2BB-394B-943CDA020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58D9E8-F949-F5E4-4C3F-0B347444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BE62F3-C3E5-49B9-9F6B-3EE85B4BC21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A398779F-C847-A510-3DF0-5048D48DAC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108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791ED8-4B12-EF34-E152-21618A78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271F2C-6C86-4096-915C-34CD72B76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6AF0B3-5989-3E2C-E3D8-A83C97D6D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26F539B-43C4-4C05-1805-BAE9E5C62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ECA5B-9950-4C07-9F94-F26967DB344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19763A3B-2782-65CE-6D3E-8CC8C90FE7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32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548EBC-9D77-5D37-379E-F58BA0C1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2945D4-1C50-A982-5C32-979E96745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B09659-B6B9-2DBA-AD21-8B01B0D825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56D0D3-F211-044B-DEA3-28898569C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64E2EF-A08F-4D89-9E9C-F9FBBEE43E5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5964A95-5F07-3AFA-9C63-4FD2F95825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1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0731C-5B87-8FA0-3578-BE443025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C04E27-07B7-4744-E207-945229FCF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36C8A47-B8C2-0F2E-447D-D74D4BDAF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5CFCD3-7AC4-F952-47A0-9227D10EE7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F90C8E-3E93-0FB1-4012-C40678625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7384A-3BD3-4544-A096-D0BE422A246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AA5A604-7821-C692-BF3D-88408D5530F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37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E5AEE5-33E0-3DCE-C447-8D4E380B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8B4ED1-3729-82D5-6A2C-9AD765C9B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34AA64F-C7D2-EB21-6F4C-1832378E4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79287D9-BFBD-C4CD-88C6-7B533F9E6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DDF1456-EE62-7934-FA03-B995EDA9F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EA3B8270-3286-AD3E-EADA-3F92D0535C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67F7E2E8-D506-C64D-805F-E50345FE9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142D05-1D38-46A1-94BD-79A9896CFFF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DE1842AD-6020-1D44-F194-EF4A8B288B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09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F578A-6B28-EC82-3C4B-472AF3439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D640EDD-A4FA-E2A3-FF27-645F34EED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760F6D-5C75-50F2-A221-0EEE200BC0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C364C6-0F62-4692-97F7-D5A00640627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470E57-B11D-D2D7-C9CD-7F39A211694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619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646A1CDC-27E5-DA4A-8C66-97939BCB80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309D9F9-D5AD-4B5D-0D6C-D7EF695C27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F78AE9-8A19-46B2-B55B-012509F8F2D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401A71-1B9B-A13F-266C-55B2728A9D5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132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D52CA5-701D-60BD-1140-AA00D5AE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A08409-CB66-3304-DFF3-B5263911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60EBA1-BEA4-5777-C085-AC13F0364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722FA9-C6EE-AFBD-1DE1-56CFBB9AC9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2A7778-BE0B-1468-6983-E8BFF6880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E7A955-0203-4C55-8349-8864C6C2A66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35BFB96-4228-54CE-A943-179AB919F7D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497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D3209-65E2-3D87-27A0-FC6B7258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962A2BD-B329-378D-09CF-AF2C710F6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506F12-2965-EAB6-32C2-FE4B6DA55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0434EA-3C5C-6B1F-46FF-FCD952456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EDB8BD-5376-F2EF-89DF-13D0547355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0B30B-7267-4C87-B5F0-7BF1553A72A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03307F4-839B-849C-FB60-2461631114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155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B37C0C6-AE0F-310C-B112-854AFDBF16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zh-TW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AB6C6C0-5B79-E0D9-D198-6FE0B061D0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anose="020B0A04020102020204" pitchFamily="34" charset="0"/>
              </a:defRPr>
            </a:lvl1pPr>
          </a:lstStyle>
          <a:p>
            <a:fld id="{D0339F5F-65AD-40E5-91DC-BA65F39CE3B3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2AFA530B-01F5-5FBE-A085-5F034239FB2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>
              <a:extLst>
                <a:ext uri="{FF2B5EF4-FFF2-40B4-BE49-F238E27FC236}">
                  <a16:creationId xmlns:a16="http://schemas.microsoft.com/office/drawing/2014/main" id="{F029F52A-8050-27B4-3DC5-66B09DF1F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4102" name="Rectangle 6">
              <a:extLst>
                <a:ext uri="{FF2B5EF4-FFF2-40B4-BE49-F238E27FC236}">
                  <a16:creationId xmlns:a16="http://schemas.microsoft.com/office/drawing/2014/main" id="{7C45639A-E960-BAAC-CD36-3D89D4D10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4103" name="Rectangle 7">
              <a:extLst>
                <a:ext uri="{FF2B5EF4-FFF2-40B4-BE49-F238E27FC236}">
                  <a16:creationId xmlns:a16="http://schemas.microsoft.com/office/drawing/2014/main" id="{044EE971-524F-806D-127F-64BB7B8F0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>
              <a:extLst>
                <a:ext uri="{FF2B5EF4-FFF2-40B4-BE49-F238E27FC236}">
                  <a16:creationId xmlns:a16="http://schemas.microsoft.com/office/drawing/2014/main" id="{D5D91ED4-1101-0877-A326-61A5015F1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>
              <a:extLst>
                <a:ext uri="{FF2B5EF4-FFF2-40B4-BE49-F238E27FC236}">
                  <a16:creationId xmlns:a16="http://schemas.microsoft.com/office/drawing/2014/main" id="{C8D0603B-B9EE-19BA-0758-AD5F898B2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>
              <a:extLst>
                <a:ext uri="{FF2B5EF4-FFF2-40B4-BE49-F238E27FC236}">
                  <a16:creationId xmlns:a16="http://schemas.microsoft.com/office/drawing/2014/main" id="{4EB21A3A-56A0-C0DD-9031-5B2C6EA53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>
              <a:extLst>
                <a:ext uri="{FF2B5EF4-FFF2-40B4-BE49-F238E27FC236}">
                  <a16:creationId xmlns:a16="http://schemas.microsoft.com/office/drawing/2014/main" id="{27CCD302-0D8B-5939-6449-67C0CE49C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 sz="2400">
                <a:latin typeface="Times New Roman" panose="02020603050405020304" pitchFamily="18" charset="0"/>
              </a:endParaRPr>
            </a:p>
          </p:txBody>
        </p:sp>
        <p:sp>
          <p:nvSpPr>
            <p:cNvPr id="4108" name="Rectangle 12">
              <a:extLst>
                <a:ext uri="{FF2B5EF4-FFF2-40B4-BE49-F238E27FC236}">
                  <a16:creationId xmlns:a16="http://schemas.microsoft.com/office/drawing/2014/main" id="{CC2D33D1-78A6-17C4-E40D-87D684694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>
              <a:extLst>
                <a:ext uri="{FF2B5EF4-FFF2-40B4-BE49-F238E27FC236}">
                  <a16:creationId xmlns:a16="http://schemas.microsoft.com/office/drawing/2014/main" id="{618DE98F-C84D-2416-2A0A-15A44F31A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zh-TW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>
            <a:extLst>
              <a:ext uri="{FF2B5EF4-FFF2-40B4-BE49-F238E27FC236}">
                <a16:creationId xmlns:a16="http://schemas.microsoft.com/office/drawing/2014/main" id="{0132C695-3B17-644E-909F-7AE5CD62F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159DEE95-1DB3-9A5C-5697-17659382D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78E82407-D3C5-DC0E-8EF7-67E433447F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0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customXml" Target="../ink/ink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FD49D67-15FD-2BB9-E163-CBBD01404E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Circuit Lower Bound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CC5828F-9CAE-E1B8-F111-BB7B761C78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3EF00C-43B8-347C-34C0-B8FE698A1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>
                <a:extLst>
                  <a:ext uri="{FF2B5EF4-FFF2-40B4-BE49-F238E27FC236}">
                    <a16:creationId xmlns:a16="http://schemas.microsoft.com/office/drawing/2014/main" id="{7C5BD436-EA89-3072-85DE-BDE611C6CAF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2800" dirty="0"/>
                  <a:t>Switching Lemma can be proved by the following lemma.</a:t>
                </a:r>
              </a:p>
              <a:p>
                <a:endParaRPr lang="en-US" altLang="zh-TW" sz="2800" dirty="0"/>
              </a:p>
              <a:p>
                <a:r>
                  <a:rPr lang="en-US" altLang="zh-TW" sz="2800" dirty="0"/>
                  <a:t>Lemma(</a:t>
                </a:r>
                <a:r>
                  <a:rPr lang="en-US" altLang="zh-TW" sz="2800" dirty="0" err="1"/>
                  <a:t>Razborov</a:t>
                </a:r>
                <a:r>
                  <a:rPr lang="en-US" altLang="zh-TW" sz="2800" dirty="0"/>
                  <a:t>’ 95) Let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800" dirty="0"/>
                  <a:t> be a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800" dirty="0"/>
                  <a:t>-And-Or </a:t>
                </a:r>
                <a:r>
                  <a:rPr lang="en-US" altLang="zh-TW" sz="2800" dirty="0" err="1"/>
                  <a:t>boolean</a:t>
                </a:r>
                <a:r>
                  <a:rPr lang="en-US" altLang="zh-TW" sz="2800" dirty="0"/>
                  <a:t> function on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800" dirty="0"/>
                  <a:t> variables. Then for any    1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 s  </a:t>
                </a:r>
                <a:r>
                  <a:rPr lang="en-US" altLang="zh-TW" sz="2800" dirty="0">
                    <a:latin typeface="French Script MT" panose="03020402040607040605" pitchFamily="66" charset="0"/>
                    <a:sym typeface="Symbol" panose="05050102010706020507" pitchFamily="18" charset="2"/>
                  </a:rPr>
                  <a:t>l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 n, </a:t>
                </a:r>
              </a:p>
              <a:p>
                <a:pPr marL="0" indent="0">
                  <a:buNone/>
                </a:pP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𝐵𝑎</m:t>
                        </m:r>
                        <m:sSub>
                          <m:sSubPr>
                            <m:ctrlP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ℓ, </m:t>
                            </m:r>
                            <m:r>
                              <a:rPr lang="en-US" altLang="zh-TW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 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TW" sz="28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ℓ−</m:t>
                            </m:r>
                            <m: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8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sz="2800" dirty="0"/>
                  <a:t>.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22531" name="Rectangle 3">
                <a:extLst>
                  <a:ext uri="{FF2B5EF4-FFF2-40B4-BE49-F238E27FC236}">
                    <a16:creationId xmlns:a16="http://schemas.microsoft.com/office/drawing/2014/main" id="{7C5BD436-EA89-3072-85DE-BDE611C6CA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41" t="-15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E72E545-3BDF-F4D4-EAAF-BA4B59303F22}"/>
                  </a:ext>
                </a:extLst>
              </p:cNvPr>
              <p:cNvSpPr txBox="1"/>
              <p:nvPr/>
            </p:nvSpPr>
            <p:spPr>
              <a:xfrm>
                <a:off x="827584" y="1294684"/>
                <a:ext cx="8136904" cy="2059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To estimate the size of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𝐵𝑎</m:t>
                    </m:r>
                    <m:sSub>
                      <m:sSubPr>
                        <m:ctrlPr>
                          <a:rPr lang="en-US" altLang="zh-TW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TW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ℓ, </m:t>
                        </m:r>
                        <m:r>
                          <a:rPr lang="en-US" altLang="zh-TW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TW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/>
                  <a:t>define </a:t>
                </a:r>
                <a:r>
                  <a:rPr lang="en-US" altLang="zh-TW" sz="2400" dirty="0">
                    <a:solidFill>
                      <a:srgbClr val="00B050"/>
                    </a:solidFill>
                  </a:rPr>
                  <a:t>injective</a:t>
                </a:r>
              </a:p>
              <a:p>
                <a:pPr algn="ctr"/>
                <a:r>
                  <a:rPr lang="en-US" altLang="zh-TW" sz="2800" dirty="0">
                    <a:solidFill>
                      <a:srgbClr val="FF0000"/>
                    </a:solidFill>
                  </a:rPr>
                  <a:t>Code: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𝐵𝑎</m:t>
                    </m:r>
                    <m:sSub>
                      <m:sSubPr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ℓ, </m:t>
                        </m:r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800" b="0" dirty="0">
                  <a:solidFill>
                    <a:srgbClr val="FF0000"/>
                  </a:solidFill>
                </a:endParaRPr>
              </a:p>
              <a:p>
                <a:pPr algn="ctr"/>
                <a:endParaRPr lang="en-US" altLang="zh-TW" sz="2800" b="0" dirty="0">
                  <a:solidFill>
                    <a:srgbClr val="FF0000"/>
                  </a:solidFill>
                </a:endParaRPr>
              </a:p>
              <a:p>
                <a:r>
                  <a:rPr lang="en-US" altLang="zh-TW" sz="2400" b="0" dirty="0"/>
                  <a:t>     with</a:t>
                </a:r>
                <a:r>
                  <a:rPr lang="en-US" altLang="zh-TW" sz="2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zh-TW" sz="2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𝑡𝑠</m:t>
                        </m:r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zh-TW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TW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TW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TW" sz="2400" b="0" dirty="0">
                  <a:solidFill>
                    <a:srgbClr val="FF0000"/>
                  </a:solidFill>
                </a:endParaRPr>
              </a:p>
              <a:p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E72E545-3BDF-F4D4-EAAF-BA4B59303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94684"/>
                <a:ext cx="8136904" cy="2059153"/>
              </a:xfrm>
              <a:prstGeom prst="rect">
                <a:avLst/>
              </a:prstGeom>
              <a:blipFill>
                <a:blip r:embed="rId2"/>
                <a:stretch>
                  <a:fillRect l="-1049" t="-23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>
            <a:extLst>
              <a:ext uri="{FF2B5EF4-FFF2-40B4-BE49-F238E27FC236}">
                <a16:creationId xmlns:a16="http://schemas.microsoft.com/office/drawing/2014/main" id="{EB7278DA-94AD-033E-EEC6-E89F00CB7D59}"/>
              </a:ext>
            </a:extLst>
          </p:cNvPr>
          <p:cNvSpPr/>
          <p:nvPr/>
        </p:nvSpPr>
        <p:spPr>
          <a:xfrm>
            <a:off x="2483768" y="4652911"/>
            <a:ext cx="100811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126C9FF7-3E1C-5232-C2BB-6DF440F97AAC}"/>
              </a:ext>
            </a:extLst>
          </p:cNvPr>
          <p:cNvSpPr/>
          <p:nvPr/>
        </p:nvSpPr>
        <p:spPr>
          <a:xfrm>
            <a:off x="4788024" y="4649308"/>
            <a:ext cx="1440160" cy="15159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8C796C9-3ACA-91E2-DC86-A406FF596213}"/>
              </a:ext>
            </a:extLst>
          </p:cNvPr>
          <p:cNvCxnSpPr/>
          <p:nvPr/>
        </p:nvCxnSpPr>
        <p:spPr>
          <a:xfrm>
            <a:off x="3347864" y="5085184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DA0FAAEF-CE6C-E72B-99A9-5F7BE1197191}"/>
              </a:ext>
            </a:extLst>
          </p:cNvPr>
          <p:cNvSpPr txBox="1"/>
          <p:nvPr/>
        </p:nvSpPr>
        <p:spPr>
          <a:xfrm>
            <a:off x="2267744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A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9AD3C5B-938B-F47C-4BC0-0CBDE625A4F2}"/>
              </a:ext>
            </a:extLst>
          </p:cNvPr>
          <p:cNvSpPr txBox="1"/>
          <p:nvPr/>
        </p:nvSpPr>
        <p:spPr>
          <a:xfrm>
            <a:off x="4572000" y="4509120"/>
            <a:ext cx="36004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86B189F-A45C-9F04-1D98-19DD99C74993}"/>
              </a:ext>
            </a:extLst>
          </p:cNvPr>
          <p:cNvSpPr txBox="1"/>
          <p:nvPr/>
        </p:nvSpPr>
        <p:spPr>
          <a:xfrm>
            <a:off x="3657504" y="4649309"/>
            <a:ext cx="77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48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>
                <a:extLst>
                  <a:ext uri="{FF2B5EF4-FFF2-40B4-BE49-F238E27FC236}">
                    <a16:creationId xmlns:a16="http://schemas.microsoft.com/office/drawing/2014/main" id="{011CBA43-DCEC-FB0D-2F5F-EB998B51909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7544" y="1052736"/>
                <a:ext cx="8208912" cy="2592288"/>
              </a:xfrm>
            </p:spPr>
            <p:txBody>
              <a:bodyPr/>
              <a:lstStyle/>
              <a:p>
                <a:r>
                  <a:rPr lang="en-US" altLang="zh-TW" sz="2800" dirty="0"/>
                  <a:t>Proof: (</a:t>
                </a:r>
                <a:r>
                  <a:rPr lang="en-US" altLang="zh-TW" sz="2400" i="1" dirty="0"/>
                  <a:t>of </a:t>
                </a:r>
                <a:r>
                  <a:rPr lang="en-US" altLang="zh-TW" sz="2400" i="1" dirty="0">
                    <a:solidFill>
                      <a:srgbClr val="00B050"/>
                    </a:solidFill>
                  </a:rPr>
                  <a:t>switching lemma</a:t>
                </a:r>
                <a:r>
                  <a:rPr lang="en-US" altLang="zh-TW" sz="2800" dirty="0"/>
                  <a:t>)</a:t>
                </a:r>
              </a:p>
              <a:p>
                <a:r>
                  <a:rPr lang="en-US" altLang="zh-TW" sz="2800" dirty="0"/>
                  <a:t>Take a random </a:t>
                </a:r>
                <a:r>
                  <a:rPr lang="en-US" altLang="zh-TW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zh-TW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altLang="zh-TW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𝑝𝑛</m:t>
                    </m:r>
                    <m:r>
                      <a:rPr lang="en-US" altLang="zh-TW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TW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By </a:t>
                </a:r>
                <a:r>
                  <a:rPr lang="en-US" altLang="zh-TW" sz="2800" dirty="0" err="1">
                    <a:sym typeface="Symbol" panose="05050102010706020507" pitchFamily="18" charset="2"/>
                  </a:rPr>
                  <a:t>Razborov’s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Lemma, we have the probability that </a:t>
                </a:r>
                <a:r>
                  <a:rPr lang="en-US" altLang="zh-TW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f|</a:t>
                </a:r>
                <a:r>
                  <a:rPr lang="en-US" altLang="zh-TW" sz="2800" baseline="-250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is not an </a:t>
                </a:r>
                <a:r>
                  <a:rPr lang="en-US" altLang="zh-TW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s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-Or-And function, is at most </a:t>
                </a:r>
              </a:p>
              <a:p>
                <a:pPr marL="0" indent="0"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𝐵𝑎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ℓ, 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ℓ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ℓ−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−ℓ+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 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ℓ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−ℓ 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ℓ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8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8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𝑡𝑝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16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𝑝𝑡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altLang="zh-TW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3555" name="Rectangle 3">
                <a:extLst>
                  <a:ext uri="{FF2B5EF4-FFF2-40B4-BE49-F238E27FC236}">
                    <a16:creationId xmlns:a16="http://schemas.microsoft.com/office/drawing/2014/main" id="{011CBA43-DCEC-FB0D-2F5F-EB998B519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7544" y="1052736"/>
                <a:ext cx="8208912" cy="2592288"/>
              </a:xfrm>
              <a:blipFill>
                <a:blip r:embed="rId2"/>
                <a:stretch>
                  <a:fillRect l="-743" t="-2588" b="-70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7">
            <a:extLst>
              <a:ext uri="{FF2B5EF4-FFF2-40B4-BE49-F238E27FC236}">
                <a16:creationId xmlns:a16="http://schemas.microsoft.com/office/drawing/2014/main" id="{687B115B-BA8E-992A-1178-1DB85C0B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312" y="5229200"/>
            <a:ext cx="35877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3AFA9FC-0908-24AA-BD47-36F88119E116}"/>
                  </a:ext>
                </a:extLst>
              </p:cNvPr>
              <p:cNvSpPr txBox="1"/>
              <p:nvPr/>
            </p:nvSpPr>
            <p:spPr>
              <a:xfrm>
                <a:off x="5292080" y="764704"/>
                <a:ext cx="3384376" cy="41133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zh-TW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𝐵𝑎</m:t>
                          </m:r>
                          <m:sSub>
                            <m:sSubPr>
                              <m:ctrlPr>
                                <a:rPr lang="en-US" altLang="zh-TW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ℓ, </m:t>
                              </m:r>
                              <m:r>
                                <a:rPr lang="en-US" altLang="zh-TW" sz="1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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dirty="0" err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ℓ−</m:t>
                              </m:r>
                              <m:r>
                                <a:rPr lang="en-US" altLang="zh-TW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sz="18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3AFA9FC-0908-24AA-BD47-36F88119E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764704"/>
                <a:ext cx="3384376" cy="411331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127E9A9-6D96-4F06-BA94-246F8E289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Proof:(of </a:t>
            </a:r>
            <a:r>
              <a:rPr lang="en-US" altLang="zh-TW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Razborov’s</a:t>
            </a:r>
            <a:r>
              <a:rPr lang="en-US" altLang="zh-TW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Lemma</a:t>
            </a:r>
            <a:r>
              <a:rPr lang="en-US" altLang="zh-TW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>
                <a:extLst>
                  <a:ext uri="{FF2B5EF4-FFF2-40B4-BE49-F238E27FC236}">
                    <a16:creationId xmlns:a16="http://schemas.microsoft.com/office/drawing/2014/main" id="{0D7164A7-8F1F-4F1F-59EC-CE2184FF0BB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81200"/>
                <a:ext cx="8229600" cy="4256088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</m:t>
                    </m:r>
                    <m:r>
                      <m:rPr>
                        <m:sty m:val="p"/>
                      </m:rP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</m:t>
                    </m:r>
                    <m:r>
                      <a:rPr lang="en-US" altLang="zh-TW" sz="2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..</m:t>
                    </m:r>
                    <m:r>
                      <m:rPr>
                        <m:sty m:val="p"/>
                      </m:rP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</m:t>
                    </m:r>
                    <m:r>
                      <a:rPr lang="en-US" altLang="zh-TW" sz="2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US" altLang="zh-TW" sz="28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be a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-And-Or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, where 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</m:t>
                    </m:r>
                    <m:r>
                      <a:rPr lang="en-US" altLang="zh-TW" sz="2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is a clause with at most </a:t>
                </a:r>
                <a:r>
                  <a:rPr lang="en-US" altLang="zh-TW" sz="28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literals.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TW" sz="2800" dirty="0">
                    <a:sym typeface="Symbol" panose="05050102010706020507" pitchFamily="18" charset="2"/>
                  </a:rPr>
                  <a:t>Fix the order of the clauses and the literals in each clause.</a:t>
                </a:r>
              </a:p>
              <a:p>
                <a:pPr>
                  <a:lnSpc>
                    <a:spcPct val="90000"/>
                  </a:lnSpc>
                </a:pPr>
                <a:endParaRPr lang="en-US" altLang="zh-TW" sz="2800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TW" sz="2800" dirty="0">
                    <a:sym typeface="Symbol" panose="05050102010706020507" pitchFamily="18" charset="2"/>
                  </a:rPr>
                  <a:t>If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and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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are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restrictions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on disjoint domains, then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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will denote the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combined restriction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on their domains.</a:t>
                </a:r>
              </a:p>
            </p:txBody>
          </p:sp>
        </mc:Choice>
        <mc:Fallback xmlns="">
          <p:sp>
            <p:nvSpPr>
              <p:cNvPr id="25603" name="Rectangle 3">
                <a:extLst>
                  <a:ext uri="{FF2B5EF4-FFF2-40B4-BE49-F238E27FC236}">
                    <a16:creationId xmlns:a16="http://schemas.microsoft.com/office/drawing/2014/main" id="{0D7164A7-8F1F-4F1F-59EC-CE2184FF0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81200"/>
                <a:ext cx="8229600" cy="4256088"/>
              </a:xfrm>
              <a:blipFill>
                <a:blip r:embed="rId2"/>
                <a:stretch>
                  <a:fillRect l="-741" t="-2436" r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73D23920-2985-5A64-4994-907C502DC08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5516" y="980728"/>
                <a:ext cx="8712968" cy="3888432"/>
              </a:xfrm>
            </p:spPr>
            <p:txBody>
              <a:bodyPr/>
              <a:lstStyle/>
              <a:p>
                <a:r>
                  <a:rPr lang="en-US" altLang="zh-TW" sz="2800" dirty="0">
                    <a:sym typeface="Symbol" panose="05050102010706020507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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𝐵𝑎</m:t>
                    </m:r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sub>
                    </m:sSub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ℓ,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 Then there exists a </a:t>
                </a:r>
                <a:r>
                  <a:rPr lang="en-US" altLang="zh-TW" sz="2800" dirty="0" err="1">
                    <a:solidFill>
                      <a:srgbClr val="00B050"/>
                    </a:solidFill>
                    <a:sym typeface="Symbol" panose="05050102010706020507" pitchFamily="18" charset="2"/>
                  </a:rPr>
                  <a:t>minterm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  <m:r>
                      <a:rPr lang="en-US" altLang="zh-TW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|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with length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e>
                      <m:sup>
                        <m:r>
                          <a:rPr lang="en-US" altLang="zh-TW" sz="28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 </a:t>
                </a: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Unspecifying an arbitrary subset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’−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variables, we truncate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  <m:r>
                      <a:rPr lang="en-US" altLang="zh-TW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so that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has length exactly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zh-TW" sz="2800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|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cannot be constant because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  <m:r>
                      <a:rPr lang="en-US" altLang="zh-TW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 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was a </a:t>
                </a:r>
                <a:r>
                  <a:rPr lang="en-US" altLang="zh-TW" sz="2800" dirty="0" err="1">
                    <a:sym typeface="Symbol" panose="05050102010706020507" pitchFamily="18" charset="2"/>
                  </a:rPr>
                  <a:t>minterm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|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</a:t>
                </a: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Fix a </a:t>
                </a:r>
                <a:r>
                  <a:rPr lang="en-US" altLang="zh-TW" sz="2800" dirty="0" err="1">
                    <a:sym typeface="Symbol" panose="05050102010706020507" pitchFamily="18" charset="2"/>
                  </a:rPr>
                  <a:t>minterm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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and split it into </a:t>
                </a:r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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 err="1">
                    <a:sym typeface="Symbol" panose="05050102010706020507" pitchFamily="18" charset="2"/>
                  </a:rPr>
                  <a:t>subrestrictions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</a:t>
                </a:r>
                <a:r>
                  <a:rPr lang="en-US" altLang="zh-TW" sz="2800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,..,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</a:t>
                </a:r>
                <a:r>
                  <a:rPr lang="en-US" altLang="zh-TW" sz="2800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m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inductively as follows.</a:t>
                </a:r>
                <a:endParaRPr lang="en-US" alt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73D23920-2985-5A64-4994-907C502DC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5516" y="980728"/>
                <a:ext cx="8712968" cy="3888432"/>
              </a:xfrm>
              <a:blipFill>
                <a:blip r:embed="rId2"/>
                <a:stretch>
                  <a:fillRect l="-699" t="-1881" r="-839" b="-413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73D23920-2985-5A64-4994-907C502DC08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5516" y="980728"/>
                <a:ext cx="8532948" cy="5256584"/>
              </a:xfrm>
            </p:spPr>
            <p:txBody>
              <a:bodyPr/>
              <a:lstStyle/>
              <a:p>
                <a:r>
                  <a:rPr lang="en-US" altLang="zh-TW" sz="2800" dirty="0">
                    <a:sym typeface="Symbol" panose="05050102010706020507" pitchFamily="18" charset="2"/>
                  </a:rPr>
                  <a:t>Consider the first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which is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not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set to 1 by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but is set to 1 by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be the portion of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that assigns values to variables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 </a:t>
                </a: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Let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be the </a:t>
                </a:r>
                <a:r>
                  <a:rPr lang="en-US" altLang="zh-TW" sz="2800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uniquely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determined restriction which has the same support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and does not set the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to 1. </a:t>
                </a: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evaluates all the literals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“touched”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to 0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73D23920-2985-5A64-4994-907C502DC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5516" y="980728"/>
                <a:ext cx="8532948" cy="5256584"/>
              </a:xfrm>
              <a:blipFill>
                <a:blip r:embed="rId2"/>
                <a:stretch>
                  <a:fillRect l="-714" t="-1276" r="-1286" b="-121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1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73D23920-2985-5A64-4994-907C502DC08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5516" y="980728"/>
                <a:ext cx="8532948" cy="5256584"/>
              </a:xfrm>
            </p:spPr>
            <p:txBody>
              <a:bodyPr/>
              <a:lstStyle/>
              <a:p>
                <a:r>
                  <a:rPr lang="en-US" altLang="zh-TW" sz="2800" dirty="0">
                    <a:sym typeface="Symbol" panose="05050102010706020507" pitchFamily="18" charset="2"/>
                  </a:rPr>
                  <a:t>Define the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based on the fixed ordering of the variables in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by letting the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j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-</a:t>
                </a:r>
                <a:r>
                  <a:rPr lang="en-US" altLang="zh-TW" sz="28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th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be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if and only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if the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j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-</a:t>
                </a:r>
                <a:r>
                  <a:rPr lang="en-US" altLang="zh-TW" sz="28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th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variable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is set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Note that there must be at least one 1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 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, we can 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</a:t>
                </a: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73D23920-2985-5A64-4994-907C502DC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5516" y="980728"/>
                <a:ext cx="8532948" cy="5256584"/>
              </a:xfrm>
              <a:blipFill>
                <a:blip r:embed="rId2"/>
                <a:stretch>
                  <a:fillRect l="-714" t="-1276" r="-1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60E221A2-48AB-FE59-DF3A-F5633B317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365104"/>
            <a:ext cx="4335639" cy="172819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BC93056-6F35-51C3-926A-AD964392FAD9}"/>
              </a:ext>
            </a:extLst>
          </p:cNvPr>
          <p:cNvSpPr/>
          <p:nvPr/>
        </p:nvSpPr>
        <p:spPr>
          <a:xfrm>
            <a:off x="2483767" y="4905164"/>
            <a:ext cx="3182871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5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>
                <a:extLst>
                  <a:ext uri="{FF2B5EF4-FFF2-40B4-BE49-F238E27FC236}">
                    <a16:creationId xmlns:a16="http://schemas.microsoft.com/office/drawing/2014/main" id="{BB23C966-AB0C-D4C2-87FE-AFC06C329CF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908720"/>
                <a:ext cx="8352928" cy="5328592"/>
              </a:xfrm>
            </p:spPr>
            <p:txBody>
              <a:bodyPr/>
              <a:lstStyle/>
              <a:p>
                <a:r>
                  <a:rPr lang="en-US" altLang="zh-TW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800" dirty="0"/>
                  <a:t>, repeat the above argument with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in place of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  <m:r>
                          <a:rPr lang="en-US" altLang="zh-TW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2800" dirty="0"/>
                  <a:t>in place of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</m:oMath>
                </a14:m>
                <a:r>
                  <a:rPr lang="en-US" altLang="zh-TW" sz="2800" dirty="0"/>
                  <a:t> and find a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 which is the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first</a:t>
                </a:r>
                <a:r>
                  <a:rPr lang="en-US" altLang="zh-TW" sz="2800" dirty="0"/>
                  <a:t> clause not set to 1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𝜌𝜋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. 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  Based on this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sz="2800" dirty="0"/>
              </a:p>
              <a:p>
                <a:r>
                  <a:rPr lang="en-US" altLang="zh-TW" sz="2800" dirty="0"/>
                  <a:t>Continuing in this way we get a sequence of clauses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zh-TW" sz="2800" dirty="0"/>
                  <a:t>.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800" dirty="0"/>
                  <a:t> contains some variable that was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800" dirty="0"/>
                  <a:t> for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8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800" dirty="0"/>
                  <a:t>, so it 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must stop </a:t>
                </a:r>
                <a:r>
                  <a:rPr lang="en-US" altLang="zh-TW" sz="2800" dirty="0"/>
                  <a:t>after we have identified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sz="2800" dirty="0"/>
                  <a:t> clauses. </a:t>
                </a:r>
              </a:p>
              <a:p>
                <a:endParaRPr lang="en-US" altLang="zh-TW" sz="2800" dirty="0"/>
              </a:p>
              <a:p>
                <a:r>
                  <a:rPr lang="en-US" altLang="zh-TW" sz="2800" dirty="0"/>
                  <a:t>Hence,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. </a:t>
                </a:r>
                <a:endParaRPr lang="en-US" altLang="zh-TW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7651" name="Rectangle 3">
                <a:extLst>
                  <a:ext uri="{FF2B5EF4-FFF2-40B4-BE49-F238E27FC236}">
                    <a16:creationId xmlns:a16="http://schemas.microsoft.com/office/drawing/2014/main" id="{BB23C966-AB0C-D4C2-87FE-AFC06C329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908720"/>
                <a:ext cx="8352928" cy="5328592"/>
              </a:xfrm>
              <a:blipFill>
                <a:blip r:embed="rId2"/>
                <a:stretch>
                  <a:fillRect l="-730" t="-1144" r="-1022" b="-16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>
                <a:extLst>
                  <a:ext uri="{FF2B5EF4-FFF2-40B4-BE49-F238E27FC236}">
                    <a16:creationId xmlns:a16="http://schemas.microsoft.com/office/drawing/2014/main" id="{F7395EA6-C10B-9B64-42C2-D17C47808E7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80728"/>
                <a:ext cx="8291264" cy="4824536"/>
              </a:xfrm>
            </p:spPr>
            <p:txBody>
              <a:bodyPr/>
              <a:lstStyle/>
              <a:p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TW" sz="2800" dirty="0"/>
                  <a:t> be a vector that indicates for </a:t>
                </a:r>
                <a:r>
                  <a:rPr lang="en-US" altLang="zh-TW" sz="2800" dirty="0">
                    <a:solidFill>
                      <a:srgbClr val="00B050"/>
                    </a:solidFill>
                  </a:rPr>
                  <a:t>each</a:t>
                </a:r>
                <a:r>
                  <a:rPr lang="en-US" altLang="zh-TW" sz="2800" dirty="0"/>
                  <a:t> </a:t>
                </a:r>
                <a:r>
                  <a:rPr lang="en-US" altLang="zh-TW" sz="2800" dirty="0">
                    <a:solidFill>
                      <a:srgbClr val="00B050"/>
                    </a:solidFill>
                  </a:rPr>
                  <a:t>variable</a:t>
                </a:r>
                <a:r>
                  <a:rPr lang="en-US" altLang="zh-TW" sz="2800" dirty="0"/>
                  <a:t> set by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(which are the same as those set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</m:acc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800" dirty="0"/>
                  <a:t>) whether it is set to the same value to which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</m:acc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TW" sz="2800" dirty="0"/>
                  <a:t>sets it.</a:t>
                </a:r>
              </a:p>
              <a:p>
                <a:endParaRPr lang="en-US" altLang="zh-TW" sz="2800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𝐶𝑜𝑑𝑒</m:t>
                    </m:r>
                    <m:d>
                      <m:dPr>
                        <m:ctrlPr>
                          <a:rPr lang="en-US" altLang="zh-TW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</m:e>
                    </m:d>
                    <m:r>
                      <a:rPr lang="en-US" altLang="zh-TW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≔⟨</m:t>
                    </m:r>
                    <m:r>
                      <a:rPr lang="en-US" altLang="zh-TW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,⋯,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altLang="zh-TW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⟩</m:t>
                    </m:r>
                  </m:oMath>
                </a14:m>
                <a:endParaRPr lang="en-US" altLang="zh-TW" sz="280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  <a:p>
                <a:endParaRPr lang="en-US" altLang="zh-TW" sz="280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Need to show that: (1) the mapping </a:t>
                </a:r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r>
                      <a:rPr lang="en-US" altLang="zh-TW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zh-TW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𝐶𝑜𝑑𝑒</m:t>
                    </m:r>
                    <m:d>
                      <m:dPr>
                        <m:ctrlP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altLang="zh-TW" sz="2800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is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injective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, and (2) its range is not too large.</a:t>
                </a:r>
              </a:p>
            </p:txBody>
          </p:sp>
        </mc:Choice>
        <mc:Fallback xmlns="">
          <p:sp>
            <p:nvSpPr>
              <p:cNvPr id="28675" name="Rectangle 3">
                <a:extLst>
                  <a:ext uri="{FF2B5EF4-FFF2-40B4-BE49-F238E27FC236}">
                    <a16:creationId xmlns:a16="http://schemas.microsoft.com/office/drawing/2014/main" id="{F7395EA6-C10B-9B64-42C2-D17C47808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80728"/>
                <a:ext cx="8291264" cy="4824536"/>
              </a:xfrm>
              <a:blipFill>
                <a:blip r:embed="rId2"/>
                <a:stretch>
                  <a:fillRect l="-735" t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2D5A4339-F86D-274C-E133-284CBC88FAC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54013" y="764704"/>
                <a:ext cx="8322444" cy="5544616"/>
              </a:xfrm>
            </p:spPr>
            <p:txBody>
              <a:bodyPr/>
              <a:lstStyle/>
              <a:p>
                <a:r>
                  <a:rPr lang="en-US" altLang="zh-TW" sz="2800" dirty="0"/>
                  <a:t>How to reconstruct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TW" sz="2800" dirty="0"/>
                  <a:t> uniquely, given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𝐶𝑜𝑑𝑒</m:t>
                    </m:r>
                    <m:d>
                      <m:dPr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</m:e>
                    </m:d>
                    <m:r>
                      <a:rPr lang="en-US" altLang="zh-TW" sz="28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?</m:t>
                    </m:r>
                  </m:oMath>
                </a14:m>
                <a:endParaRPr lang="en-US" altLang="zh-TW" sz="2800" dirty="0"/>
              </a:p>
              <a:p>
                <a:endParaRPr lang="en-US" altLang="zh-TW" sz="2800" dirty="0"/>
              </a:p>
              <a:p>
                <a:r>
                  <a:rPr lang="en-US" altLang="zh-TW" sz="2800" dirty="0"/>
                  <a:t>Identify the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first</a:t>
                </a:r>
                <a:r>
                  <a:rPr lang="en-US" altLang="zh-TW" sz="2800" dirty="0"/>
                  <a:t> clause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which is not set to 1 by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800" dirty="0"/>
                  <a:t>.</a:t>
                </a:r>
              </a:p>
              <a:p>
                <a:endParaRPr lang="en-US" altLang="zh-TW" sz="2800" dirty="0"/>
              </a:p>
              <a:p>
                <a:r>
                  <a:rPr lang="en-US" altLang="zh-TW" sz="2800" dirty="0"/>
                  <a:t>Since none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800" dirty="0"/>
                  <a:t> sets a clause to 1, this must be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.</a:t>
                </a:r>
              </a:p>
              <a:p>
                <a:endParaRPr lang="en-US" altLang="zh-TW" sz="2800" dirty="0"/>
              </a:p>
              <a:p>
                <a:r>
                  <a:rPr lang="en-US" altLang="zh-TW" sz="2800" dirty="0"/>
                  <a:t>Now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 to identify the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 that are set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, and use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800" dirty="0"/>
                  <a:t> to identify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would set these variables.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zh-TW" sz="2800" dirty="0"/>
              </a:p>
            </p:txBody>
          </p:sp>
        </mc:Choice>
        <mc:Fallback xmlns="">
          <p:sp>
            <p:nvSpPr>
              <p:cNvPr id="29699" name="Rectangle 3">
                <a:extLst>
                  <a:ext uri="{FF2B5EF4-FFF2-40B4-BE49-F238E27FC236}">
                    <a16:creationId xmlns:a16="http://schemas.microsoft.com/office/drawing/2014/main" id="{2D5A4339-F86D-274C-E133-284CBC88F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4013" y="764704"/>
                <a:ext cx="8322444" cy="5544616"/>
              </a:xfrm>
              <a:blipFill>
                <a:blip r:embed="rId2"/>
                <a:stretch>
                  <a:fillRect l="-733" t="-1099" r="-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E876BEF-1B2F-77F0-D8A5-9D2BE4153F31}"/>
                  </a:ext>
                </a:extLst>
              </p:cNvPr>
              <p:cNvSpPr txBox="1"/>
              <p:nvPr/>
            </p:nvSpPr>
            <p:spPr>
              <a:xfrm>
                <a:off x="3779912" y="2492896"/>
                <a:ext cx="4536504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𝐶𝑜𝑑𝑒</m:t>
                      </m:r>
                      <m:d>
                        <m:dPr>
                          <m:ctrlPr>
                            <a:rPr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zh-TW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𝜌</m:t>
                          </m:r>
                        </m:e>
                      </m:d>
                      <m:r>
                        <a:rPr lang="en-US" altLang="zh-TW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≔⟨</m:t>
                      </m:r>
                      <m:r>
                        <a:rPr lang="en-US" altLang="zh-TW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𝜌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⋯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,⋯,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𝑏</m:t>
                      </m:r>
                      <m:r>
                        <a:rPr lang="en-US" altLang="zh-TW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⟩</m:t>
                      </m:r>
                    </m:oMath>
                  </m:oMathPara>
                </a14:m>
                <a:endParaRPr lang="en-US" altLang="zh-TW" sz="200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E876BEF-1B2F-77F0-D8A5-9D2BE4153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492896"/>
                <a:ext cx="4536504" cy="400110"/>
              </a:xfrm>
              <a:prstGeom prst="rect">
                <a:avLst/>
              </a:prstGeom>
              <a:blipFill>
                <a:blip r:embed="rId3"/>
                <a:stretch>
                  <a:fillRect b="-1470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A64CA21-EFBA-4160-07D4-8B5F6CECA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Small Circuit for Parity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2A9ABCF-20CA-CEE6-F7E0-5CBDDA25B6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5613" cy="3886200"/>
          </a:xfrm>
        </p:spPr>
        <p:txBody>
          <a:bodyPr/>
          <a:lstStyle/>
          <a:p>
            <a:r>
              <a:rPr lang="en-US" altLang="zh-TW" sz="2400" dirty="0"/>
              <a:t>Def: 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Fact: </a:t>
            </a:r>
            <a:r>
              <a:rPr lang="en-US" altLang="zh-TW" sz="2400" dirty="0">
                <a:solidFill>
                  <a:srgbClr val="FF0000"/>
                </a:solidFill>
              </a:rPr>
              <a:t>Depth 2</a:t>
            </a:r>
            <a:r>
              <a:rPr lang="en-US" altLang="zh-TW" sz="2400" dirty="0"/>
              <a:t> circuits computing parity are of size </a:t>
            </a:r>
            <a:r>
              <a:rPr lang="en-US" altLang="zh-TW" sz="2400" dirty="0">
                <a:solidFill>
                  <a:srgbClr val="FF0000"/>
                </a:solidFill>
              </a:rPr>
              <a:t>2</a:t>
            </a:r>
            <a:r>
              <a:rPr lang="en-US" altLang="zh-TW" sz="2400" baseline="30000" dirty="0">
                <a:solidFill>
                  <a:srgbClr val="FF0000"/>
                </a:solidFill>
              </a:rPr>
              <a:t>n-1</a:t>
            </a:r>
            <a:r>
              <a:rPr lang="en-US" altLang="zh-TW" sz="2400" dirty="0"/>
              <a:t>. The circuit can be written either as an AND of ORs or an OR of ANDs.</a:t>
            </a:r>
          </a:p>
          <a:p>
            <a:endParaRPr lang="en-US" altLang="zh-TW" sz="2400" dirty="0"/>
          </a:p>
        </p:txBody>
      </p:sp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6BFEDA12-334D-909B-3FD2-6FDA8ED92CE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1628775"/>
          <a:ext cx="5832475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2298600" imgH="685800" progId="Equation.3">
                  <p:embed/>
                </p:oleObj>
              </mc:Choice>
              <mc:Fallback>
                <p:oleObj name="方程式" r:id="rId2" imgW="2298600" imgH="685800" progId="Equation.3">
                  <p:embed/>
                  <p:pic>
                    <p:nvPicPr>
                      <p:cNvPr id="7172" name="Object 4">
                        <a:extLst>
                          <a:ext uri="{FF2B5EF4-FFF2-40B4-BE49-F238E27FC236}">
                            <a16:creationId xmlns:a16="http://schemas.microsoft.com/office/drawing/2014/main" id="{6BFEDA12-334D-909B-3FD2-6FDA8ED92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628775"/>
                        <a:ext cx="5832475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>
                <a:extLst>
                  <a:ext uri="{FF2B5EF4-FFF2-40B4-BE49-F238E27FC236}">
                    <a16:creationId xmlns:a16="http://schemas.microsoft.com/office/drawing/2014/main" id="{33702283-C56B-E4DD-E8FB-383746A5463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764704"/>
                <a:ext cx="8363272" cy="5904656"/>
              </a:xfrm>
            </p:spPr>
            <p:txBody>
              <a:bodyPr/>
              <a:lstStyle/>
              <a:p>
                <a:r>
                  <a:rPr lang="en-US" altLang="zh-TW" sz="2800" dirty="0">
                    <a:sym typeface="Symbol" panose="05050102010706020507" pitchFamily="18" charset="2"/>
                  </a:rPr>
                  <a:t>Thus, we have reconstructed the sub-restrictions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 Knowing these sub-restrictions and the entire restriction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we can reconstruct the restriction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</a:t>
                </a: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Now we can identify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it is the first clause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which is not set to 1 by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zh-TW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  Then </a:t>
                </a:r>
                <a:r>
                  <a:rPr lang="en-US" altLang="zh-TW" sz="28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 to identify the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 that are set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, and use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800" dirty="0"/>
                  <a:t> to identify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would set these variables.  </a:t>
                </a:r>
              </a:p>
              <a:p>
                <a:endParaRPr lang="en-US" altLang="zh-TW" sz="2800" dirty="0"/>
              </a:p>
              <a:p>
                <a:r>
                  <a:rPr lang="en-US" altLang="zh-TW" sz="2800" dirty="0"/>
                  <a:t>Continuing in this way, reconstruct the restriction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TW" sz="2800" dirty="0"/>
                  <a:t>and thus the original restriction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</m:oMath>
                </a14:m>
                <a:r>
                  <a:rPr lang="en-US" altLang="zh-TW" sz="2800" dirty="0"/>
                  <a:t>.</a:t>
                </a: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723" name="Rectangle 3">
                <a:extLst>
                  <a:ext uri="{FF2B5EF4-FFF2-40B4-BE49-F238E27FC236}">
                    <a16:creationId xmlns:a16="http://schemas.microsoft.com/office/drawing/2014/main" id="{33702283-C56B-E4DD-E8FB-383746A5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764704"/>
                <a:ext cx="8363272" cy="5904656"/>
              </a:xfrm>
              <a:blipFill>
                <a:blip r:embed="rId2"/>
                <a:stretch>
                  <a:fillRect l="-729" t="-1032" r="-3790" b="-4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EC6D334C-8A7A-33CF-AB63-3A1E88BD8FC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908720"/>
                <a:ext cx="8784976" cy="5949280"/>
              </a:xfrm>
            </p:spPr>
            <p:txBody>
              <a:bodyPr/>
              <a:lstStyle/>
              <a:p>
                <a:r>
                  <a:rPr lang="en-US" altLang="zh-TW" sz="2800" dirty="0">
                    <a:sym typeface="Symbol" panose="05050102010706020507" pitchFamily="18" charset="2"/>
                  </a:rPr>
                  <a:t>Next, we estimate the upper-bound the range of the mapping: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𝐶𝑜𝑑𝑒</m:t>
                    </m:r>
                    <m:d>
                      <m:dPr>
                        <m:ctrlPr>
                          <a:rPr lang="en-US" altLang="zh-TW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</m:e>
                    </m:d>
                    <m:r>
                      <a:rPr lang="en-US" altLang="zh-TW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:=</m:t>
                    </m:r>
                    <m:r>
                      <a:rPr lang="en-US" altLang="zh-TW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⟨</m:t>
                    </m:r>
                    <m:r>
                      <a:rPr lang="en-US" altLang="zh-TW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,⋯,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altLang="zh-TW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⟩</m:t>
                    </m:r>
                  </m:oMath>
                </a14:m>
                <a:endParaRPr lang="en-US" altLang="zh-TW" sz="280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Observe that restrictions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ℓ−</m:t>
                        </m:r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p>
                    </m:sSup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altLang="zh-TW" sz="2800" b="0" i="0" dirty="0">
                  <a:solidFill>
                    <a:srgbClr val="FF0000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zh-TW" sz="2800" b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and</m:t>
                    </m:r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TW" sz="2800" i="1" dirty="0">
                    <a:sym typeface="Symbol" panose="05050102010706020507" pitchFamily="18" charset="2"/>
                  </a:rPr>
                  <a:t>,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which is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p>
                    </m:sSup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zh-TW" sz="2800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,⋯,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)∈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TW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𝑚𝑡</m:t>
                        </m:r>
                      </m:sup>
                    </m:sSup>
                    <m:r>
                      <a:rPr lang="en-US" altLang="zh-TW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TW" sz="28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has at least one 1.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1’s,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+…+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There are at most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Π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Sup>
                      <m:sSub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Π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p>
                    </m:sSubSup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,⋯,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  How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?</m:t>
                    </m:r>
                  </m:oMath>
                </a14:m>
                <a:endParaRPr lang="en-US" altLang="zh-TW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EC6D334C-8A7A-33CF-AB63-3A1E88BD8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908720"/>
                <a:ext cx="8784976" cy="5949280"/>
              </a:xfrm>
              <a:blipFill>
                <a:blip r:embed="rId2"/>
                <a:stretch>
                  <a:fillRect l="-694" t="-1025" r="-1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F110EE7-BDF7-FD4D-F1DE-D6F655C23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B9B5BB47-7E55-52E5-2C72-1E932745F9E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2800" dirty="0"/>
                  <a:t>The number of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+…+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i="1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800" i="1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zh-TW" sz="28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, which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zh-TW" sz="2800" dirty="0">
                  <a:sym typeface="Symbol" panose="05050102010706020507" pitchFamily="18" charset="2"/>
                </a:endParaRP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We has at most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TW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ℓ−</m:t>
                            </m:r>
                            <m:r>
                              <a:rPr lang="en-US" altLang="zh-TW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altLang="zh-TW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⋅</m:t>
                    </m:r>
                    <m:sSup>
                      <m:sSupPr>
                        <m:ctrlP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p>
                    </m:sSup>
                    <m:sSup>
                      <m:sSupPr>
                        <m:ctrlP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  <m:sup>
                        <m: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p>
                    </m:sSup>
                    <m:r>
                      <a:rPr lang="en-US" altLang="zh-TW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⋅</m:t>
                    </m:r>
                    <m:sSup>
                      <m:sSupPr>
                        <m:ctrlP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p>
                    </m:sSup>
                    <m:r>
                      <a:rPr lang="en-US" altLang="zh-TW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TW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ℓ−</m:t>
                            </m:r>
                            <m:r>
                              <a:rPr lang="en-US" altLang="zh-TW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altLang="zh-TW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p>
                      <m:sSupPr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altLang="zh-TW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p>
                    </m:sSup>
                  </m:oMath>
                </a14:m>
                <a:endParaRPr lang="en-US" altLang="zh-TW" sz="2800" b="0" i="1" dirty="0">
                  <a:solidFill>
                    <a:srgbClr val="7030A0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zh-TW" sz="28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different</a:t>
                </a:r>
                <a:r>
                  <a:rPr lang="en-US" altLang="zh-TW" sz="28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⟨</m:t>
                    </m:r>
                    <m:r>
                      <a:rPr lang="en-US" altLang="zh-TW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𝜌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⋯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,⋯,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US" altLang="zh-TW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⟩</m:t>
                    </m:r>
                  </m:oMath>
                </a14:m>
                <a:r>
                  <a:rPr lang="en-US" altLang="zh-TW" sz="28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.</a:t>
                </a: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zh-TW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B9B5BB47-7E55-52E5-2C72-1E932745F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41" t="-15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7" name="Line 9">
            <a:extLst>
              <a:ext uri="{FF2B5EF4-FFF2-40B4-BE49-F238E27FC236}">
                <a16:creationId xmlns:a16="http://schemas.microsoft.com/office/drawing/2014/main" id="{446F87A4-545C-64DC-890A-F457FD9D6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43656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6CA5C1A-D3A9-9D6D-B45E-64522B04CC4A}"/>
              </a:ext>
            </a:extLst>
          </p:cNvPr>
          <p:cNvSpPr/>
          <p:nvPr/>
        </p:nvSpPr>
        <p:spPr>
          <a:xfrm>
            <a:off x="6516216" y="494116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6" name="Rectangle 8">
                <a:extLst>
                  <a:ext uri="{FF2B5EF4-FFF2-40B4-BE49-F238E27FC236}">
                    <a16:creationId xmlns:a16="http://schemas.microsoft.com/office/drawing/2014/main" id="{03DFC180-AFF6-EC42-908F-8F8F3F72CEC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sz="3200" dirty="0"/>
                  <a:t>Parity and Majority are not in 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TW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zh-TW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016" name="Rectangle 8">
                <a:extLst>
                  <a:ext uri="{FF2B5EF4-FFF2-40B4-BE49-F238E27FC236}">
                    <a16:creationId xmlns:a16="http://schemas.microsoft.com/office/drawing/2014/main" id="{03DFC180-AFF6-EC42-908F-8F8F3F72C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>
                <a:extLst>
                  <a:ext uri="{FF2B5EF4-FFF2-40B4-BE49-F238E27FC236}">
                    <a16:creationId xmlns:a16="http://schemas.microsoft.com/office/drawing/2014/main" id="{621E4507-7750-F99D-2FBE-29338F1D293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981200"/>
                <a:ext cx="8218488" cy="3886200"/>
              </a:xfrm>
            </p:spPr>
            <p:txBody>
              <a:bodyPr/>
              <a:lstStyle/>
              <a:p>
                <a:r>
                  <a:rPr lang="en-US" altLang="zh-TW" sz="2800" dirty="0">
                    <a:solidFill>
                      <a:srgbClr val="FF0000"/>
                    </a:solidFill>
                  </a:rPr>
                  <a:t>Thm</a:t>
                </a:r>
                <a:r>
                  <a:rPr lang="en-US" altLang="zh-TW" sz="2800" dirty="0"/>
                  <a:t> (</a:t>
                </a:r>
                <a:r>
                  <a:rPr lang="en-US" altLang="zh-TW" sz="2800" dirty="0" err="1"/>
                  <a:t>Hastad</a:t>
                </a:r>
                <a:r>
                  <a:rPr lang="en-US" altLang="zh-TW" sz="2800" dirty="0"/>
                  <a:t> 1986): Any depth-(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TW" sz="2800" dirty="0"/>
                  <a:t>) alternating circuit computing the parity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800" dirty="0"/>
                  <a:t> variables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800" dirty="0"/>
                  <a:t> gates.</a:t>
                </a:r>
              </a:p>
              <a:p>
                <a:endParaRPr lang="en-US" altLang="zh-TW" sz="2800" dirty="0">
                  <a:solidFill>
                    <a:srgbClr val="000099"/>
                  </a:solidFill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olidFill>
                      <a:srgbClr val="000099"/>
                    </a:solidFill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zh-TW" sz="2800" dirty="0">
                    <a:solidFill>
                      <a:srgbClr val="000099"/>
                    </a:solidFill>
                    <a:sym typeface="Symbol" panose="05050102010706020507" pitchFamily="18" charset="2"/>
                  </a:rPr>
                  <a:t> denote the minimal number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</m:oMath>
                </a14:m>
                <a:r>
                  <a:rPr lang="en-US" altLang="zh-TW" sz="2800" dirty="0">
                    <a:solidFill>
                      <a:srgbClr val="000099"/>
                    </a:solidFill>
                    <a:sym typeface="Symbol" panose="05050102010706020507" pitchFamily="18" charset="2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zh-TW" sz="2800" dirty="0">
                    <a:solidFill>
                      <a:srgbClr val="000099"/>
                    </a:solidFill>
                    <a:sym typeface="Symbol" panose="05050102010706020507" pitchFamily="18" charset="2"/>
                  </a:rPr>
                  <a:t> can be made constant by fixing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</m:oMath>
                </a14:m>
                <a:r>
                  <a:rPr lang="en-US" altLang="zh-TW" sz="2800" dirty="0">
                    <a:solidFill>
                      <a:srgbClr val="000099"/>
                    </a:solidFill>
                    <a:sym typeface="Symbol" panose="05050102010706020507" pitchFamily="18" charset="2"/>
                  </a:rPr>
                  <a:t> variables to constants 0 and 1.</a:t>
                </a:r>
              </a:p>
              <a:p>
                <a:pPr marL="0" indent="0">
                  <a:buNone/>
                </a:pPr>
                <a:endParaRPr lang="en-US" altLang="zh-TW" sz="2800" dirty="0">
                  <a:solidFill>
                    <a:srgbClr val="000099"/>
                  </a:solidFill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𝐴𝑁𝐷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𝑂𝑅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)=1,  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𝑃𝑎𝑟𝑖𝑡𝑦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altLang="zh-TW" sz="2800" dirty="0">
                    <a:solidFill>
                      <a:srgbClr val="000099"/>
                    </a:solidFill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3011" name="Rectangle 3">
                <a:extLst>
                  <a:ext uri="{FF2B5EF4-FFF2-40B4-BE49-F238E27FC236}">
                    <a16:creationId xmlns:a16="http://schemas.microsoft.com/office/drawing/2014/main" id="{621E4507-7750-F99D-2FBE-29338F1D2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981200"/>
                <a:ext cx="8218488" cy="3886200"/>
              </a:xfrm>
              <a:blipFill>
                <a:blip r:embed="rId3"/>
                <a:stretch>
                  <a:fillRect l="-742" t="-1567" r="-1187" b="-163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>
                <a:extLst>
                  <a:ext uri="{FF2B5EF4-FFF2-40B4-BE49-F238E27FC236}">
                    <a16:creationId xmlns:a16="http://schemas.microsoft.com/office/drawing/2014/main" id="{276ADEBA-EA47-8452-96B3-326F6357D3B0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95536" y="764704"/>
                <a:ext cx="8352928" cy="48965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sz="2800" dirty="0">
                    <a:solidFill>
                      <a:srgbClr val="C00000"/>
                    </a:solidFill>
                  </a:rPr>
                  <a:t>Thm</a:t>
                </a:r>
                <a:r>
                  <a:rPr lang="en-US" altLang="zh-TW" sz="2800" dirty="0"/>
                  <a:t>: If a </a:t>
                </a:r>
                <a:r>
                  <a:rPr lang="en-US" altLang="zh-TW" sz="2800" dirty="0" err="1"/>
                  <a:t>boolean</a:t>
                </a:r>
                <a:r>
                  <a:rPr lang="en-US" altLang="zh-TW" sz="2800" dirty="0"/>
                  <a:t> function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800" dirty="0"/>
                  <a:t>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800" dirty="0"/>
                  <a:t> variables can be computed by a depth-(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TW" sz="2800" dirty="0"/>
                  <a:t>) alternating circuit of size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, then</a:t>
                </a:r>
                <a:r>
                  <a:rPr lang="zh-TW" altLang="en-US" sz="2800" dirty="0"/>
                  <a:t>  </a:t>
                </a:r>
                <a:endParaRPr lang="en-US" altLang="zh-TW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func>
                    </m:oMath>
                  </m:oMathPara>
                </a14:m>
                <a:endParaRPr lang="en-US" altLang="zh-TW" sz="2800" dirty="0"/>
              </a:p>
              <a:p>
                <a:pPr marL="0" indent="0">
                  <a:buNone/>
                </a:pPr>
                <a:r>
                  <a:rPr lang="en-US" altLang="zh-TW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altLang="zh-TW" sz="2800" dirty="0"/>
                  <a:t>is a constant depending only on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sz="2800" dirty="0"/>
                  <a:t>.</a:t>
                </a:r>
              </a:p>
            </p:txBody>
          </p:sp>
        </mc:Choice>
        <mc:Fallback xmlns="">
          <p:sp>
            <p:nvSpPr>
              <p:cNvPr id="46083" name="Rectangle 3">
                <a:extLst>
                  <a:ext uri="{FF2B5EF4-FFF2-40B4-BE49-F238E27FC236}">
                    <a16:creationId xmlns:a16="http://schemas.microsoft.com/office/drawing/2014/main" id="{276ADEBA-EA47-8452-96B3-326F6357D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95536" y="764704"/>
                <a:ext cx="8352928" cy="4896544"/>
              </a:xfrm>
              <a:blipFill>
                <a:blip r:embed="rId2"/>
                <a:stretch>
                  <a:fillRect l="-1533" t="-12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Rectangle 2">
                <a:extLst>
                  <a:ext uri="{FF2B5EF4-FFF2-40B4-BE49-F238E27FC236}">
                    <a16:creationId xmlns:a16="http://schemas.microsoft.com/office/drawing/2014/main" id="{6164C83D-B0A2-0757-EE46-FF3D2532F1A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457200"/>
                <a:ext cx="8003232" cy="955576"/>
              </a:xfrm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zh-TW" sz="2400" dirty="0"/>
                  <a:t>Proof of </a:t>
                </a:r>
                <a14:m>
                  <m:oMath xmlns:m="http://schemas.openxmlformats.org/officeDocument/2006/math"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</m:d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7D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+2</m:t>
                    </m:r>
                    <m:func>
                      <m:func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</m:func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48130" name="Rectangle 2">
                <a:extLst>
                  <a:ext uri="{FF2B5EF4-FFF2-40B4-BE49-F238E27FC236}">
                    <a16:creationId xmlns:a16="http://schemas.microsoft.com/office/drawing/2014/main" id="{6164C83D-B0A2-0757-EE46-FF3D2532F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003232" cy="955576"/>
              </a:xfrm>
              <a:blipFill>
                <a:blip r:embed="rId2"/>
                <a:stretch>
                  <a:fillRect l="-10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7D7F8463-EE13-30A6-7459-07388EE3A30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2646" y="1700808"/>
                <a:ext cx="8558708" cy="5157192"/>
              </a:xfrm>
            </p:spPr>
            <p:txBody>
              <a:bodyPr/>
              <a:lstStyle/>
              <a:p>
                <a:pPr marL="609600" indent="-609600"/>
                <a:r>
                  <a:rPr lang="en-US" altLang="zh-TW" sz="2800" dirty="0"/>
                  <a:t>Fix a depth-(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TW" sz="2800" dirty="0"/>
                  <a:t>) circuit of size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computing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800" dirty="0"/>
                  <a:t>. Suppose 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gates</a:t>
                </a:r>
                <a:r>
                  <a:rPr lang="en-US" altLang="zh-TW" sz="2800" dirty="0"/>
                  <a:t> on the first layer are 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OR</a:t>
                </a:r>
                <a:r>
                  <a:rPr lang="en-US" altLang="zh-TW" sz="2800" dirty="0"/>
                  <a:t> gates (a symmetric argument applies if they are AND gates).</a:t>
                </a:r>
              </a:p>
              <a:p>
                <a:pPr marL="609600" indent="-609600"/>
                <a:r>
                  <a:rPr lang="en-US" altLang="zh-TW" sz="2800" dirty="0"/>
                  <a:t>Treat each 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OR</a:t>
                </a:r>
                <a:r>
                  <a:rPr lang="en-US" altLang="zh-TW" sz="2800" dirty="0"/>
                  <a:t> gate on the bottom layer as a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-DNF</a:t>
                </a:r>
                <a:r>
                  <a:rPr lang="en-US" altLang="zh-TW" sz="2800" dirty="0"/>
                  <a:t>.  </a:t>
                </a:r>
              </a:p>
              <a:p>
                <a:pPr marL="609600" indent="-609600"/>
                <a:r>
                  <a:rPr lang="en-US" altLang="zh-TW" sz="2800" dirty="0"/>
                  <a:t>Apply the </a:t>
                </a:r>
                <a:r>
                  <a:rPr lang="en-US" altLang="zh-TW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Switching Lemma </a:t>
                </a:r>
                <a:r>
                  <a:rPr lang="en-US" altLang="zh-TW" sz="2800" dirty="0"/>
                  <a:t>with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∗] =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=1/32</m:t>
                    </m:r>
                    <m:r>
                      <a:rPr lang="en-US" altLang="zh-TW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pPr marL="609600" indent="-609600"/>
                <a:r>
                  <a:rPr lang="en-US" altLang="zh-TW" sz="2800" dirty="0"/>
                  <a:t>Deduce that each of the these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1-DNF</a:t>
                </a:r>
                <a:r>
                  <a:rPr lang="en-US" altLang="zh-TW" sz="2800" dirty="0"/>
                  <a:t>s becomes an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-CNF</a:t>
                </a:r>
                <a:r>
                  <a:rPr lang="en-US" altLang="zh-TW" sz="2800" dirty="0"/>
                  <a:t> (a single clause of length </a:t>
                </a:r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sz="2800" dirty="0"/>
                  <a:t>) with probability at least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𝑝𝑡</m:t>
                            </m:r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7D7F8463-EE13-30A6-7459-07388EE3A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2646" y="1700808"/>
                <a:ext cx="8558708" cy="5157192"/>
              </a:xfrm>
              <a:blipFill>
                <a:blip r:embed="rId3"/>
                <a:stretch>
                  <a:fillRect l="-712" t="-1182" r="-1211" b="-10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Rectangle 2">
                <a:extLst>
                  <a:ext uri="{FF2B5EF4-FFF2-40B4-BE49-F238E27FC236}">
                    <a16:creationId xmlns:a16="http://schemas.microsoft.com/office/drawing/2014/main" id="{6164C83D-B0A2-0757-EE46-FF3D2532F1A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457200"/>
                <a:ext cx="8003232" cy="955576"/>
              </a:xfrm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zh-TW" sz="2400" dirty="0"/>
                  <a:t>Proof of </a:t>
                </a:r>
                <a14:m>
                  <m:oMath xmlns:m="http://schemas.openxmlformats.org/officeDocument/2006/math"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</m:d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7D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+2</m:t>
                    </m:r>
                    <m:func>
                      <m:func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</m:func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48130" name="Rectangle 2">
                <a:extLst>
                  <a:ext uri="{FF2B5EF4-FFF2-40B4-BE49-F238E27FC236}">
                    <a16:creationId xmlns:a16="http://schemas.microsoft.com/office/drawing/2014/main" id="{6164C83D-B0A2-0757-EE46-FF3D2532F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003232" cy="955576"/>
              </a:xfrm>
              <a:blipFill>
                <a:blip r:embed="rId2"/>
                <a:stretch>
                  <a:fillRect l="-10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7D7F8463-EE13-30A6-7459-07388EE3A30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2646" y="1700808"/>
                <a:ext cx="8599834" cy="4968552"/>
              </a:xfrm>
            </p:spPr>
            <p:txBody>
              <a:bodyPr/>
              <a:lstStyle/>
              <a:p>
                <a:pPr marL="609600" indent="-609600"/>
                <a:r>
                  <a:rPr lang="en-US" altLang="zh-TW" sz="2800" dirty="0"/>
                  <a:t>Since there are at most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1-DNF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’s</a:t>
                </a:r>
                <a:r>
                  <a:rPr lang="en-US" altLang="zh-TW" sz="2800" dirty="0"/>
                  <a:t>, after the above restriction, each of </a:t>
                </a:r>
                <a:r>
                  <a:rPr lang="en-US" altLang="zh-TW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1-DNF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’s </a:t>
                </a:r>
                <a:r>
                  <a:rPr lang="en-US" altLang="zh-TW" sz="2800" dirty="0"/>
                  <a:t>is expressible as an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OR</a:t>
                </a:r>
                <a:r>
                  <a:rPr lang="en-US" altLang="zh-TW" sz="2800" dirty="0"/>
                  <a:t> of at most </a:t>
                </a:r>
                <a14:m>
                  <m:oMath xmlns:m="http://schemas.openxmlformats.org/officeDocument/2006/math"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input literals. </a:t>
                </a:r>
              </a:p>
              <a:p>
                <a:pPr marL="609600" indent="-609600"/>
                <a:r>
                  <a:rPr lang="en-US" altLang="zh-TW" sz="2800" dirty="0"/>
                  <a:t>After such a restriction, we obtain a circuit of depth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altLang="zh-TW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such that each bottom gate has </a:t>
                </a:r>
                <a:r>
                  <a:rPr lang="en-US" altLang="zh-TW" sz="2800" dirty="0" err="1"/>
                  <a:t>fanin</a:t>
                </a:r>
                <a:r>
                  <a:rPr lang="en-US" altLang="zh-TW" sz="2800" dirty="0"/>
                  <a:t> at most </a:t>
                </a:r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:=2</m:t>
                    </m:r>
                    <m:r>
                      <m:rPr>
                        <m:sty m:val="p"/>
                      </m:rP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and the circuit still computes a subfunction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8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80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/32 </m:t>
                    </m:r>
                  </m:oMath>
                </a14:m>
                <a:r>
                  <a:rPr lang="en-US" altLang="zh-TW" sz="2800" dirty="0"/>
                  <a:t>variables.</a:t>
                </a:r>
              </a:p>
              <a:p>
                <a:pPr marL="609600" indent="-609600"/>
                <a:r>
                  <a:rPr lang="en-US" altLang="zh-TW" sz="2800" dirty="0"/>
                  <a:t>Apply the Switching Lemma to the first two bottom layers of the obtained circuit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]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:= 1/(32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/>
                  <a:t> and with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800" dirty="0"/>
                  <a:t>.</a:t>
                </a:r>
              </a:p>
            </p:txBody>
          </p:sp>
        </mc:Choice>
        <mc:Fallback xmlns="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7D7F8463-EE13-30A6-7459-07388EE3A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2646" y="1700808"/>
                <a:ext cx="8599834" cy="4968552"/>
              </a:xfrm>
              <a:blipFill>
                <a:blip r:embed="rId3"/>
                <a:stretch>
                  <a:fillRect l="-709" t="-1227" r="-2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0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Rectangle 2">
                <a:extLst>
                  <a:ext uri="{FF2B5EF4-FFF2-40B4-BE49-F238E27FC236}">
                    <a16:creationId xmlns:a16="http://schemas.microsoft.com/office/drawing/2014/main" id="{6164C83D-B0A2-0757-EE46-FF3D2532F1A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457200"/>
                <a:ext cx="8003232" cy="955576"/>
              </a:xfrm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zh-TW" sz="2400" dirty="0"/>
                  <a:t>Proof of </a:t>
                </a:r>
                <a14:m>
                  <m:oMath xmlns:m="http://schemas.openxmlformats.org/officeDocument/2006/math"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</m:d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7D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+2</m:t>
                    </m:r>
                    <m:func>
                      <m:func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</m:func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48130" name="Rectangle 2">
                <a:extLst>
                  <a:ext uri="{FF2B5EF4-FFF2-40B4-BE49-F238E27FC236}">
                    <a16:creationId xmlns:a16="http://schemas.microsoft.com/office/drawing/2014/main" id="{6164C83D-B0A2-0757-EE46-FF3D2532F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003232" cy="955576"/>
              </a:xfrm>
              <a:blipFill>
                <a:blip r:embed="rId2"/>
                <a:stretch>
                  <a:fillRect l="-10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7D7F8463-EE13-30A6-7459-07388EE3A30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2646" y="1700808"/>
                <a:ext cx="8599834" cy="4968552"/>
              </a:xfrm>
            </p:spPr>
            <p:txBody>
              <a:bodyPr/>
              <a:lstStyle/>
              <a:p>
                <a:pPr marL="609600" indent="-609600"/>
                <a:r>
                  <a:rPr lang="en-US" altLang="zh-TW" sz="2800" dirty="0"/>
                  <a:t>Apply the Switching Lemma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]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:= 1/(32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800" dirty="0"/>
                  <a:t>.</a:t>
                </a:r>
              </a:p>
              <a:p>
                <a:pPr marL="609600" indent="-609600"/>
                <a:r>
                  <a:rPr lang="en-US" altLang="zh-TW" sz="2800" dirty="0"/>
                  <a:t>After the restriction, the gate can be replaced by a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800" dirty="0"/>
                  <a:t>-</a:t>
                </a:r>
                <a:r>
                  <a:rPr lang="en-US" altLang="zh-TW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DNF</a:t>
                </a:r>
                <a:r>
                  <a:rPr lang="en-US" altLang="zh-TW" sz="2800" dirty="0"/>
                  <a:t> with probability at least 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	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altLang="zh-TW" sz="2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𝑞𝑡</m:t>
                            </m:r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sz="2800" dirty="0"/>
              </a:p>
            </p:txBody>
          </p:sp>
        </mc:Choice>
        <mc:Fallback xmlns="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7D7F8463-EE13-30A6-7459-07388EE3A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2646" y="1700808"/>
                <a:ext cx="8599834" cy="4968552"/>
              </a:xfrm>
              <a:blipFill>
                <a:blip r:embed="rId3"/>
                <a:stretch>
                  <a:fillRect l="-709" t="-12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D4A1A6C2-2452-D97C-FC94-26EBCF4C4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652" y="4444899"/>
            <a:ext cx="5289822" cy="19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Rectangle 2">
                <a:extLst>
                  <a:ext uri="{FF2B5EF4-FFF2-40B4-BE49-F238E27FC236}">
                    <a16:creationId xmlns:a16="http://schemas.microsoft.com/office/drawing/2014/main" id="{6164C83D-B0A2-0757-EE46-FF3D2532F1A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457200"/>
                <a:ext cx="8003232" cy="955576"/>
              </a:xfrm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zh-TW" sz="2400" dirty="0"/>
                  <a:t>Proof of </a:t>
                </a:r>
                <a14:m>
                  <m:oMath xmlns:m="http://schemas.openxmlformats.org/officeDocument/2006/math"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</m:d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7D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+2</m:t>
                    </m:r>
                    <m:func>
                      <m:func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</m:func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48130" name="Rectangle 2">
                <a:extLst>
                  <a:ext uri="{FF2B5EF4-FFF2-40B4-BE49-F238E27FC236}">
                    <a16:creationId xmlns:a16="http://schemas.microsoft.com/office/drawing/2014/main" id="{6164C83D-B0A2-0757-EE46-FF3D2532F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003232" cy="955576"/>
              </a:xfrm>
              <a:blipFill>
                <a:blip r:embed="rId2"/>
                <a:stretch>
                  <a:fillRect l="-10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7D7F8463-EE13-30A6-7459-07388EE3A30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2646" y="1700808"/>
                <a:ext cx="8599834" cy="4968552"/>
              </a:xfrm>
            </p:spPr>
            <p:txBody>
              <a:bodyPr/>
              <a:lstStyle/>
              <a:p>
                <a:pPr marL="609600" indent="-609600"/>
                <a:r>
                  <a:rPr lang="en-US" altLang="zh-TW" sz="2800" dirty="0"/>
                  <a:t>Collapse layer 2 with layer 3 and have a circuit of depth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sz="2800" dirty="0"/>
                  <a:t> that computes a subfunction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800" dirty="0"/>
                  <a:t> on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variables, where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𝑐𝑘</m:t>
                        </m:r>
                      </m:den>
                    </m:f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800" dirty="0"/>
                  <a:t> (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=1024</m:t>
                    </m:r>
                  </m:oMath>
                </a14:m>
                <a:r>
                  <a:rPr lang="en-US" altLang="zh-TW" sz="2800" dirty="0"/>
                  <a:t>).</a:t>
                </a:r>
              </a:p>
              <a:p>
                <a:pPr marL="609600" indent="-609600"/>
                <a:r>
                  <a:rPr lang="en-US" altLang="zh-TW" sz="2800" dirty="0"/>
                  <a:t>Repeat the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same</a:t>
                </a:r>
                <a:r>
                  <a:rPr lang="en-US" altLang="zh-TW" sz="2800" dirty="0"/>
                  <a:t>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argument</a:t>
                </a:r>
                <a:r>
                  <a:rPr lang="en-US" altLang="zh-TW" sz="2800" dirty="0"/>
                  <a:t> another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zh-TW" sz="2800" dirty="0"/>
                  <a:t> times, and end up with a circuit of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depth 2</a:t>
                </a:r>
                <a:r>
                  <a:rPr lang="en-US" altLang="zh-TW" sz="2800" dirty="0"/>
                  <a:t> such that the </a:t>
                </a:r>
                <a:r>
                  <a:rPr lang="en-US" altLang="zh-TW" sz="2800" dirty="0" err="1"/>
                  <a:t>fanin</a:t>
                </a:r>
                <a:r>
                  <a:rPr lang="en-US" altLang="zh-TW" sz="2800" dirty="0"/>
                  <a:t> of the bottom gates is at most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func>
                  </m:oMath>
                </a14:m>
                <a:r>
                  <a:rPr lang="en-US" altLang="zh-TW" sz="2800" dirty="0"/>
                  <a:t> and the circuit computes a subfunction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800" dirty="0"/>
                  <a:t> on </a:t>
                </a:r>
              </a:p>
              <a:p>
                <a:pPr marL="0" indent="0" algn="ctr">
                  <a:buNone/>
                </a:pPr>
                <a:r>
                  <a:rPr lang="en-US" altLang="zh-TW" sz="2800" dirty="0"/>
                  <a:t>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𝑐𝑘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  <m:sup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800" dirty="0"/>
                  <a:t>variables.</a:t>
                </a:r>
              </a:p>
              <a:p>
                <a:pPr marL="0" indent="0">
                  <a:buNone/>
                </a:pPr>
                <a:endParaRPr lang="en-US" altLang="zh-TW" sz="2800" dirty="0"/>
              </a:p>
            </p:txBody>
          </p:sp>
        </mc:Choice>
        <mc:Fallback xmlns="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7D7F8463-EE13-30A6-7459-07388EE3A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2646" y="1700808"/>
                <a:ext cx="8599834" cy="4968552"/>
              </a:xfrm>
              <a:blipFill>
                <a:blip r:embed="rId3"/>
                <a:stretch>
                  <a:fillRect l="-709" t="-1227" r="-18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7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Rectangle 2">
                <a:extLst>
                  <a:ext uri="{FF2B5EF4-FFF2-40B4-BE49-F238E27FC236}">
                    <a16:creationId xmlns:a16="http://schemas.microsoft.com/office/drawing/2014/main" id="{6164C83D-B0A2-0757-EE46-FF3D2532F1A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457200"/>
                <a:ext cx="8003232" cy="955576"/>
              </a:xfrm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zh-TW" sz="2400" dirty="0"/>
                  <a:t>Proof of </a:t>
                </a:r>
                <a14:m>
                  <m:oMath xmlns:m="http://schemas.openxmlformats.org/officeDocument/2006/math"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</m:d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7D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1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a:rPr kumimoji="1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kumimoji="1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+2</m:t>
                    </m:r>
                    <m:func>
                      <m:funcPr>
                        <m:ctrlP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1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</m:func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48130" name="Rectangle 2">
                <a:extLst>
                  <a:ext uri="{FF2B5EF4-FFF2-40B4-BE49-F238E27FC236}">
                    <a16:creationId xmlns:a16="http://schemas.microsoft.com/office/drawing/2014/main" id="{6164C83D-B0A2-0757-EE46-FF3D2532F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003232" cy="955576"/>
              </a:xfrm>
              <a:blipFill>
                <a:blip r:embed="rId2"/>
                <a:stretch>
                  <a:fillRect l="-10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7D7F8463-EE13-30A6-7459-07388EE3A30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2646" y="1700808"/>
                <a:ext cx="8599834" cy="4968552"/>
              </a:xfrm>
            </p:spPr>
            <p:txBody>
              <a:bodyPr/>
              <a:lstStyle/>
              <a:p>
                <a:pPr marL="609600" indent="-609600"/>
                <a:r>
                  <a:rPr lang="en-US" altLang="zh-TW" sz="2800" dirty="0"/>
                  <a:t>Every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800" dirty="0"/>
                  <a:t>-</a:t>
                </a:r>
                <a:r>
                  <a:rPr lang="en-US" altLang="zh-TW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DNF</a:t>
                </a:r>
                <a:r>
                  <a:rPr lang="en-US" altLang="zh-TW" sz="2800" dirty="0"/>
                  <a:t> (as well as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-CNF</a:t>
                </a:r>
                <a:r>
                  <a:rPr lang="en-US" altLang="zh-TW" sz="2800" dirty="0"/>
                  <a:t>) can be evaluated to a constant 1 (resp., constant 0) by setting at most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variables to constants.</a:t>
                </a:r>
              </a:p>
              <a:p>
                <a:pPr marL="609600" indent="-609600"/>
                <a:endParaRPr lang="en-US" altLang="zh-TW" sz="2800" dirty="0"/>
              </a:p>
              <a:p>
                <a:pPr marL="609600" indent="-609600"/>
                <a:r>
                  <a:rPr lang="en-US" altLang="zh-TW" sz="2800" dirty="0"/>
                  <a:t>The original function 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800" dirty="0"/>
                  <a:t> can be made constant by fixing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altLang="zh-TW" sz="28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8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variables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800" dirty="0"/>
                  <a:t> implying that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&lt;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800" dirty="0"/>
                  <a:t>, as desired.</a:t>
                </a:r>
              </a:p>
              <a:p>
                <a:pPr marL="609600" indent="-609600"/>
                <a:endParaRPr lang="en-US" altLang="zh-TW" sz="2800" dirty="0"/>
              </a:p>
              <a:p>
                <a:pPr marL="609600" indent="-609600"/>
                <a:r>
                  <a:rPr lang="en-US" altLang="zh-TW" sz="2800" dirty="0"/>
                  <a:t>I.e.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func>
                  </m:oMath>
                </a14:m>
                <a:r>
                  <a:rPr lang="en-US" altLang="zh-TW" sz="2800" dirty="0"/>
                  <a:t>.</a:t>
                </a:r>
              </a:p>
            </p:txBody>
          </p:sp>
        </mc:Choice>
        <mc:Fallback xmlns="">
          <p:sp>
            <p:nvSpPr>
              <p:cNvPr id="48131" name="Rectangle 3">
                <a:extLst>
                  <a:ext uri="{FF2B5EF4-FFF2-40B4-BE49-F238E27FC236}">
                    <a16:creationId xmlns:a16="http://schemas.microsoft.com/office/drawing/2014/main" id="{7D7F8463-EE13-30A6-7459-07388EE3A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2646" y="1700808"/>
                <a:ext cx="8599834" cy="4968552"/>
              </a:xfrm>
              <a:blipFill>
                <a:blip r:embed="rId3"/>
                <a:stretch>
                  <a:fillRect l="-709" t="-1227" r="-1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351A7130-3BDE-0F65-1F04-86901E17623D}"/>
              </a:ext>
            </a:extLst>
          </p:cNvPr>
          <p:cNvSpPr/>
          <p:nvPr/>
        </p:nvSpPr>
        <p:spPr>
          <a:xfrm>
            <a:off x="7164288" y="609329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F91BCA3C-74EF-0BA1-8BF5-B4F31B4F04A0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981200"/>
                <a:ext cx="8218488" cy="3886200"/>
              </a:xfrm>
            </p:spPr>
            <p:txBody>
              <a:bodyPr/>
              <a:lstStyle/>
              <a:p>
                <a:r>
                  <a:rPr lang="en-US" altLang="zh-TW" sz="2400" dirty="0"/>
                  <a:t>Thm: Parity can be computed by circuits of size  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sup>
                        </m:sSup>
                      </m:sup>
                    </m:sSup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/>
                  <a:t>and depth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k</a:t>
                </a:r>
                <a:r>
                  <a:rPr lang="en-US" altLang="zh-TW" sz="2400" dirty="0"/>
                  <a:t>. The output gate can be either an AND or an OR gate.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 err="1"/>
                  <a:t>Pf</a:t>
                </a:r>
                <a:r>
                  <a:rPr lang="en-US" altLang="zh-TW" sz="2400" dirty="0"/>
                  <a:t>: By induction.</a:t>
                </a:r>
              </a:p>
              <a:p>
                <a:r>
                  <a:rPr lang="en-US" altLang="zh-TW" sz="2400" dirty="0"/>
                  <a:t>It can be checked for k=3, by the above fact. </a:t>
                </a:r>
              </a:p>
              <a:p>
                <a:r>
                  <a:rPr lang="en-US" altLang="zh-TW" sz="2400" dirty="0"/>
                  <a:t>For other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k</a:t>
                </a:r>
                <a:r>
                  <a:rPr lang="en-US" altLang="zh-TW" sz="2400" dirty="0"/>
                  <a:t>, partition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zh-TW" sz="2400" dirty="0"/>
                  <a:t> into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zh-TW" sz="2400" baseline="30000" dirty="0">
                    <a:solidFill>
                      <a:srgbClr val="FF0000"/>
                    </a:solidFill>
                  </a:rPr>
                  <a:t>(k-2)/(k-1</a:t>
                </a:r>
                <a:r>
                  <a:rPr lang="en-US" altLang="zh-TW" sz="2400" baseline="30000" dirty="0"/>
                  <a:t>)</a:t>
                </a:r>
                <a:r>
                  <a:rPr lang="en-US" altLang="zh-TW" sz="2400" dirty="0"/>
                  <a:t> groups, each of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zh-TW" sz="2400" baseline="30000" dirty="0">
                    <a:solidFill>
                      <a:srgbClr val="FF0000"/>
                    </a:solidFill>
                  </a:rPr>
                  <a:t>1/(k-1)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/>
                  <a:t>variables.</a:t>
                </a:r>
              </a:p>
              <a:p>
                <a:endParaRPr lang="en-US" altLang="zh-TW" sz="2400" dirty="0"/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F91BCA3C-74EF-0BA1-8BF5-B4F31B4F0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981200"/>
                <a:ext cx="8218488" cy="3886200"/>
              </a:xfrm>
              <a:blipFill>
                <a:blip r:embed="rId2"/>
                <a:stretch>
                  <a:fillRect l="-445" t="-1097" r="-77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7754D98F-4215-AA32-3A82-93D1F090F1BA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5449687"/>
              </p:ext>
            </p:extLst>
          </p:nvPr>
        </p:nvGraphicFramePr>
        <p:xfrm>
          <a:off x="971600" y="823913"/>
          <a:ext cx="18367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850680" imgH="330120" progId="Equation.3">
                  <p:embed/>
                </p:oleObj>
              </mc:Choice>
              <mc:Fallback>
                <p:oleObj name="方程式" r:id="rId3" imgW="850680" imgH="330120" progId="Equation.3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7754D98F-4215-AA32-3A82-93D1F090F1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823913"/>
                        <a:ext cx="18367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>
                <a:extLst>
                  <a:ext uri="{FF2B5EF4-FFF2-40B4-BE49-F238E27FC236}">
                    <a16:creationId xmlns:a16="http://schemas.microsoft.com/office/drawing/2014/main" id="{621E4507-7750-F99D-2FBE-29338F1D293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2756" y="1340768"/>
                <a:ext cx="8218488" cy="3886200"/>
              </a:xfrm>
            </p:spPr>
            <p:txBody>
              <a:bodyPr/>
              <a:lstStyle/>
              <a:p>
                <a:r>
                  <a:rPr lang="en-US" altLang="zh-TW" sz="2800" dirty="0">
                    <a:solidFill>
                      <a:srgbClr val="FF0000"/>
                    </a:solidFill>
                  </a:rPr>
                  <a:t>Thm</a:t>
                </a:r>
                <a:r>
                  <a:rPr lang="en-US" altLang="zh-TW" sz="2800" dirty="0"/>
                  <a:t> (</a:t>
                </a:r>
                <a:r>
                  <a:rPr lang="en-US" altLang="zh-TW" sz="2800" dirty="0" err="1"/>
                  <a:t>Hastad</a:t>
                </a:r>
                <a:r>
                  <a:rPr lang="en-US" altLang="zh-TW" sz="2800" dirty="0"/>
                  <a:t> 1986): Any depth-(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TW" sz="2800" dirty="0"/>
                  <a:t>) alternating circuit computing the parity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800" dirty="0"/>
                  <a:t> variables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800" dirty="0"/>
                  <a:t> gates.</a:t>
                </a:r>
              </a:p>
              <a:p>
                <a:endParaRPr lang="en-US" altLang="zh-TW" sz="2800" dirty="0">
                  <a:solidFill>
                    <a:srgbClr val="000099"/>
                  </a:solidFill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𝑅</m:t>
                    </m:r>
                    <m:d>
                      <m:dPr>
                        <m:ctrlP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𝑃𝑎𝑟𝑖𝑡𝑦</m:t>
                        </m:r>
                      </m:e>
                    </m:d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altLang="zh-TW" sz="2800" dirty="0">
                    <a:solidFill>
                      <a:srgbClr val="000099"/>
                    </a:solidFill>
                    <a:sym typeface="Symbol" panose="05050102010706020507" pitchFamily="18" charset="2"/>
                  </a:rPr>
                  <a:t> implies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srgbClr val="00007D">
                                <a:lumMod val="60000"/>
                                <a:lumOff val="40000"/>
                              </a:srgbClr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j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j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j-cs"/>
                                  </a:rPr>
                                  <m:t>𝑆</m:t>
                                </m:r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+mj-cs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𝑑</m:t>
                            </m:r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+mj-cs"/>
                      </a:rPr>
                      <m:t>≤</m:t>
                    </m:r>
                    <m:r>
                      <a:rPr lang="en-US" altLang="zh-TW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j-cs"/>
                      </a:rPr>
                      <m:t>2</m:t>
                    </m:r>
                    <m:func>
                      <m:func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log</m:t>
                        </m:r>
                      </m:fName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𝑆</m:t>
                        </m:r>
                      </m:e>
                    </m:func>
                  </m:oMath>
                </a14:m>
                <a:endParaRPr lang="en-US" altLang="zh-TW" sz="2800" dirty="0">
                  <a:solidFill>
                    <a:srgbClr val="000099"/>
                  </a:solidFill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altLang="zh-TW" sz="2800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r>
                              <a:rPr lang="en-US" altLang="zh-TW" sz="2800" b="0" i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TW" sz="28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800" b="0" i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sz="2800" b="0" i="0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US" altLang="zh-TW" sz="2800" b="0" i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b="0" i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800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  <m:r>
                              <a:rPr lang="en-US" altLang="zh-TW" sz="2800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altLang="zh-TW" sz="28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sup>
                    </m:sSup>
                    <m:r>
                      <a:rPr lang="en-US" altLang="zh-TW" sz="28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altLang="zh-TW" sz="28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zh-TW" sz="28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func>
                      <m:funcPr>
                        <m:ctrlP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log</m:t>
                        </m:r>
                      </m:fName>
                      <m:e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r>
                          <a:rPr lang="en-US" altLang="zh-TW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≥</m:t>
                        </m:r>
                        <m:f>
                          <m:fPr>
                            <m:ctrlPr>
                              <a:rPr lang="en-US" altLang="zh-TW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𝑑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altLang="zh-TW" sz="28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Ω</m:t>
                        </m:r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1/</m:t>
                            </m:r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𝑑</m:t>
                            </m:r>
                          </m:sup>
                        </m:s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srgbClr val="000099"/>
                    </a:solidFill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3011" name="Rectangle 3">
                <a:extLst>
                  <a:ext uri="{FF2B5EF4-FFF2-40B4-BE49-F238E27FC236}">
                    <a16:creationId xmlns:a16="http://schemas.microsoft.com/office/drawing/2014/main" id="{621E4507-7750-F99D-2FBE-29338F1D2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2756" y="1340768"/>
                <a:ext cx="8218488" cy="3886200"/>
              </a:xfrm>
              <a:blipFill>
                <a:blip r:embed="rId2"/>
                <a:stretch>
                  <a:fillRect l="-742" t="-1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FD5FBBD-D8C4-9529-1802-A57A93B74436}"/>
                  </a:ext>
                </a:extLst>
              </p:cNvPr>
              <p:cNvSpPr txBox="1"/>
              <p:nvPr/>
            </p:nvSpPr>
            <p:spPr>
              <a:xfrm>
                <a:off x="410857" y="620688"/>
                <a:ext cx="8241659" cy="498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/>
                  <a:t>Proof of </a:t>
                </a:r>
                <a14:m>
                  <m:oMath xmlns:m="http://schemas.openxmlformats.org/officeDocument/2006/math">
                    <m:r>
                      <a:rPr kumimoji="1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1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</m:d>
                    <m:r>
                      <a:rPr kumimoji="1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1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7D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1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sub>
                        </m:sSub>
                        <m:r>
                          <a:rPr kumimoji="1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kumimoji="1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𝑆</m:t>
                                </m:r>
                                <m:r>
                                  <a:rPr kumimoji="1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) </m:t>
                                </m:r>
                              </m:e>
                            </m:func>
                          </m:e>
                          <m:sup>
                            <m:r>
                              <a:rPr kumimoji="1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a:rPr kumimoji="1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kumimoji="1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+2</m:t>
                    </m:r>
                    <m:func>
                      <m:funcPr>
                        <m:ctrlPr>
                          <a:rPr kumimoji="1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1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FD5FBBD-D8C4-9529-1802-A57A93B74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57" y="620688"/>
                <a:ext cx="8241659" cy="498663"/>
              </a:xfrm>
              <a:prstGeom prst="rect">
                <a:avLst/>
              </a:prstGeom>
              <a:blipFill>
                <a:blip r:embed="rId3"/>
                <a:stretch>
                  <a:fillRect l="-517" b="-476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0FF1C36B-6215-299E-8286-13C599A21D64}"/>
              </a:ext>
            </a:extLst>
          </p:cNvPr>
          <p:cNvSpPr/>
          <p:nvPr/>
        </p:nvSpPr>
        <p:spPr>
          <a:xfrm>
            <a:off x="8388424" y="4869160"/>
            <a:ext cx="216024" cy="2880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57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>
            <a:extLst>
              <a:ext uri="{FF2B5EF4-FFF2-40B4-BE49-F238E27FC236}">
                <a16:creationId xmlns:a16="http://schemas.microsoft.com/office/drawing/2014/main" id="{A461701A-16DA-409D-7EA7-53A9C22A9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420938"/>
            <a:ext cx="2592388" cy="17287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TW"/>
          </a:p>
          <a:p>
            <a:pPr algn="ctr"/>
            <a:r>
              <a:rPr lang="en-US" altLang="zh-TW"/>
              <a:t>n</a:t>
            </a:r>
            <a:r>
              <a:rPr lang="en-US" altLang="zh-TW" baseline="30000"/>
              <a:t>(k-2)/(k-3)</a:t>
            </a:r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F39758F5-1322-1620-E6EA-61A8818BE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14972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21F90B8B-186F-B830-795F-BDC67FCD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14972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A4333B9A-3245-7371-CCAC-F135C2438B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3716338"/>
            <a:ext cx="8636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39A782BB-5A5B-698D-B8A4-2A552ACED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3716338"/>
            <a:ext cx="865188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3178271F-564D-9ECC-8352-6A68619F5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5956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zh-TW"/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FF886DCB-C517-9942-7054-8702D01D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300663"/>
            <a:ext cx="750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n</a:t>
            </a:r>
            <a:r>
              <a:rPr lang="en-US" altLang="zh-TW" baseline="30000"/>
              <a:t>1/(k-1)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E06246E5-D2FE-F840-B952-B7A92CDA0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99720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K-1</a:t>
            </a:r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0C7D8E3E-76DD-B0F0-49DA-26CE50F874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23495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id="{61B3EBEE-8107-400B-DA45-5E8A3E584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5004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D13F4034-AE26-53B6-5A83-1EA73420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300663"/>
            <a:ext cx="750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n</a:t>
            </a:r>
            <a:r>
              <a:rPr lang="en-US" altLang="zh-TW" baseline="30000"/>
              <a:t>1/(k-1)</a:t>
            </a:r>
          </a:p>
        </p:txBody>
      </p:sp>
      <p:sp>
        <p:nvSpPr>
          <p:cNvPr id="11282" name="Line 18">
            <a:extLst>
              <a:ext uri="{FF2B5EF4-FFF2-40B4-BE49-F238E27FC236}">
                <a16:creationId xmlns:a16="http://schemas.microsoft.com/office/drawing/2014/main" id="{F25A707B-24F4-0B0B-81E6-F58CD59A0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5084763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3" name="Line 19">
            <a:extLst>
              <a:ext uri="{FF2B5EF4-FFF2-40B4-BE49-F238E27FC236}">
                <a16:creationId xmlns:a16="http://schemas.microsoft.com/office/drawing/2014/main" id="{31A556BA-A601-6DF3-9D8E-ECEFAF8AC2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5084763"/>
            <a:ext cx="2873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4" name="Line 20">
            <a:extLst>
              <a:ext uri="{FF2B5EF4-FFF2-40B4-BE49-F238E27FC236}">
                <a16:creationId xmlns:a16="http://schemas.microsoft.com/office/drawing/2014/main" id="{17579887-C54D-8D8C-F9E7-6154CA3C5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5084763"/>
            <a:ext cx="3603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5" name="Line 21">
            <a:extLst>
              <a:ext uri="{FF2B5EF4-FFF2-40B4-BE49-F238E27FC236}">
                <a16:creationId xmlns:a16="http://schemas.microsoft.com/office/drawing/2014/main" id="{D393C3C0-26DF-B840-AF84-7D8E9BDFAD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5084763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6" name="Line 22">
            <a:extLst>
              <a:ext uri="{FF2B5EF4-FFF2-40B4-BE49-F238E27FC236}">
                <a16:creationId xmlns:a16="http://schemas.microsoft.com/office/drawing/2014/main" id="{217C20B8-3BEF-2845-8868-92A31606E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47259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7" name="Line 23">
            <a:extLst>
              <a:ext uri="{FF2B5EF4-FFF2-40B4-BE49-F238E27FC236}">
                <a16:creationId xmlns:a16="http://schemas.microsoft.com/office/drawing/2014/main" id="{DE29136E-4E4E-81E3-283B-7E911257D9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4149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B9A58E45-09A5-3C95-5EEB-3F9FEC466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357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2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76DC4BED-F831-102E-16DC-BA729D1A9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4370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……</a:t>
            </a:r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F74153A3-A8BC-D851-D036-64100735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511425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/>
              <a:t> </a:t>
            </a:r>
          </a:p>
          <a:p>
            <a:endParaRPr lang="en-US" altLang="zh-TW" sz="240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5317C664-4360-E431-83B3-8230E97FE94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83717"/>
              </p:ext>
            </p:extLst>
          </p:nvPr>
        </p:nvGraphicFramePr>
        <p:xfrm>
          <a:off x="4550540" y="638176"/>
          <a:ext cx="4470397" cy="137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2234880" imgH="685800" progId="Equation.3">
                  <p:embed/>
                </p:oleObj>
              </mc:Choice>
              <mc:Fallback>
                <p:oleObj name="方程式" r:id="rId2" imgW="2234880" imgH="6858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5317C664-4360-E431-83B3-8230E97FE9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540" y="638176"/>
                        <a:ext cx="4470397" cy="1371599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755681B3-BFF4-1971-DA50-7AADEBBCC682}"/>
                  </a:ext>
                </a:extLst>
              </p14:cNvPr>
              <p14:cNvContentPartPr/>
              <p14:nvPr/>
            </p14:nvContentPartPr>
            <p14:xfrm>
              <a:off x="3561793" y="2639379"/>
              <a:ext cx="6840" cy="1476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755681B3-BFF4-1971-DA50-7AADEBBCC6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3153" y="2630739"/>
                <a:ext cx="244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0C191AB1-9A3D-3A75-9428-3A18D69AFB08}"/>
                  </a:ext>
                </a:extLst>
              </p14:cNvPr>
              <p14:cNvContentPartPr/>
              <p14:nvPr/>
            </p14:nvContentPartPr>
            <p14:xfrm>
              <a:off x="3926473" y="3752640"/>
              <a:ext cx="26640" cy="14652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0C191AB1-9A3D-3A75-9428-3A18D69AFB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17833" y="3744000"/>
                <a:ext cx="44280" cy="16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10BE462-A973-126E-311D-2673E9987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>
                <a:extLst>
                  <a:ext uri="{FF2B5EF4-FFF2-40B4-BE49-F238E27FC236}">
                    <a16:creationId xmlns:a16="http://schemas.microsoft.com/office/drawing/2014/main" id="{8B942AC6-0CD1-6852-5F24-F2D7697C4EC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2800" dirty="0"/>
                  <a:t>Def: A Boolean function f is a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zh-TW" sz="2800" dirty="0"/>
                  <a:t>-And-Or function if it can be written as an AND of an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arbitrary</a:t>
                </a:r>
                <a:r>
                  <a:rPr lang="en-US" altLang="zh-TW" sz="2800" dirty="0"/>
                  <a:t> number of clauses, each being OR of at most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zh-TW" sz="2800" dirty="0"/>
                  <a:t> literals, i.e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.,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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zh-TW" sz="2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..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zh-TW" sz="2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, where </a:t>
                </a:r>
                <a:endParaRPr lang="en-US" altLang="zh-TW" sz="280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  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𝐶𝑖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sSub>
                      <m:sSubPr>
                        <m:ctrlPr>
                          <a:rPr lang="en-US" altLang="zh-TW" sz="28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e>
                      <m:sub>
                        <m:r>
                          <a:rPr lang="en-US" altLang="zh-TW" sz="280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..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sSub>
                      <m:sSubPr>
                        <m:ctrlPr>
                          <a:rPr lang="en-US" altLang="zh-TW" sz="28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e>
                      <m:sub>
                        <m:r>
                          <a:rPr lang="en-US" altLang="zh-TW" sz="280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𝑎𝑖</m:t>
                        </m:r>
                      </m:sub>
                    </m:sSub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altLang="zh-TW" sz="28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zh-TW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zh-TW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and each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sSub>
                      <m:sSubPr>
                        <m:ctrlPr>
                          <a:rPr lang="en-US" altLang="zh-TW" sz="28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800" i="1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e>
                      <m:sub>
                        <m:r>
                          <a:rPr lang="en-US" altLang="zh-TW" sz="2800" i="1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is a literal.</a:t>
                </a:r>
              </a:p>
              <a:p>
                <a:pPr marL="0" indent="0"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>
                    <a:sym typeface="Symbol" panose="05050102010706020507" pitchFamily="18" charset="2"/>
                  </a:rPr>
                  <a:t>Similarly, f is an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s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-OR-And if it can be written as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𝑀</m:t>
                    </m:r>
                    <m:r>
                      <a:rPr lang="en-US" altLang="zh-TW" sz="2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..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𝑀𝑚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, and each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𝑀</m:t>
                    </m:r>
                    <m:r>
                      <a:rPr lang="en-US" altLang="zh-TW" sz="2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has at most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s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literals. </a:t>
                </a:r>
              </a:p>
            </p:txBody>
          </p:sp>
        </mc:Choice>
        <mc:Fallback xmlns="">
          <p:sp>
            <p:nvSpPr>
              <p:cNvPr id="15363" name="Rectangle 3">
                <a:extLst>
                  <a:ext uri="{FF2B5EF4-FFF2-40B4-BE49-F238E27FC236}">
                    <a16:creationId xmlns:a16="http://schemas.microsoft.com/office/drawing/2014/main" id="{8B942AC6-0CD1-6852-5F24-F2D7697C4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41" t="-1567" r="-1852" b="-125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E529FDDB-E797-1939-9AFA-221B468D9844}"/>
                  </a:ext>
                </a:extLst>
              </p14:cNvPr>
              <p14:cNvContentPartPr/>
              <p14:nvPr/>
            </p14:nvContentPartPr>
            <p14:xfrm>
              <a:off x="2774833" y="1176480"/>
              <a:ext cx="360" cy="36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E529FDDB-E797-1939-9AFA-221B468D98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5833" y="1167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2E0D9579-C920-8A49-A309-9375C10CCFD1}"/>
                  </a:ext>
                </a:extLst>
              </p14:cNvPr>
              <p14:cNvContentPartPr/>
              <p14:nvPr/>
            </p14:nvContentPartPr>
            <p14:xfrm>
              <a:off x="3347233" y="2782800"/>
              <a:ext cx="360" cy="36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2E0D9579-C920-8A49-A309-9375C10CCF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8593" y="2773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5E6FE6B4-DD06-F072-4437-EDAE844DB429}"/>
                  </a:ext>
                </a:extLst>
              </p14:cNvPr>
              <p14:cNvContentPartPr/>
              <p14:nvPr/>
            </p14:nvContentPartPr>
            <p14:xfrm>
              <a:off x="3450553" y="2369160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5E6FE6B4-DD06-F072-4437-EDAE844DB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1553" y="2360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CA966E44-4598-2263-560E-EF5B172DEF73}"/>
                  </a:ext>
                </a:extLst>
              </p14:cNvPr>
              <p14:cNvContentPartPr/>
              <p14:nvPr/>
            </p14:nvContentPartPr>
            <p14:xfrm>
              <a:off x="2576113" y="3299807"/>
              <a:ext cx="360" cy="36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CA966E44-4598-2263-560E-EF5B172DE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7113" y="329080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>
                <a:extLst>
                  <a:ext uri="{FF2B5EF4-FFF2-40B4-BE49-F238E27FC236}">
                    <a16:creationId xmlns:a16="http://schemas.microsoft.com/office/drawing/2014/main" id="{51A2FC43-AF3D-60EB-F92E-F0CF677C2451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=∗</m:t>
                              </m:r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br>
                  <a:rPr lang="en-US" altLang="zh-TW" sz="2400" b="0" dirty="0"/>
                </a:br>
                <a:br>
                  <a:rPr lang="en-US" altLang="zh-TW" sz="2400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altLang="zh-TW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altLang="zh-TW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16386" name="Rectangle 2">
                <a:extLst>
                  <a:ext uri="{FF2B5EF4-FFF2-40B4-BE49-F238E27FC236}">
                    <a16:creationId xmlns:a16="http://schemas.microsoft.com/office/drawing/2014/main" id="{51A2FC43-AF3D-60EB-F92E-F0CF677C2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A9C54C83-6E0D-355E-E8E9-5B1A636661B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2800" dirty="0"/>
                  <a:t>Def: A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restriction</a:t>
                </a:r>
                <a:r>
                  <a:rPr lang="en-US" altLang="zh-TW" sz="2800" dirty="0"/>
                  <a:t> is a map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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of the set of indices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{1,2,..,n}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to the set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{0,1,}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.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can be applied to a function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f(x</a:t>
                </a:r>
                <a:r>
                  <a:rPr lang="en-US" altLang="zh-TW" sz="2800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,..,x</a:t>
                </a:r>
                <a:r>
                  <a:rPr lang="en-US" altLang="zh-TW" sz="2800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)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, then we get the function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f|</a:t>
                </a:r>
                <a:r>
                  <a:rPr lang="en-US" altLang="zh-TW" sz="2800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where the variables are set according to </a:t>
                </a:r>
                <a:r>
                  <a:rPr lang="en-US" altLang="zh-TW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, and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(</a:t>
                </a:r>
                <a:r>
                  <a:rPr lang="en-US" altLang="zh-TW" sz="28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)=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means </a:t>
                </a:r>
                <a:r>
                  <a:rPr lang="en-US" altLang="zh-TW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x</a:t>
                </a:r>
                <a:r>
                  <a:rPr lang="en-US" altLang="zh-TW" sz="2800" baseline="-250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zh-TW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is left unassigned.</a:t>
                </a:r>
              </a:p>
              <a:p>
                <a:endParaRPr lang="en-US" altLang="zh-TW" sz="2800" dirty="0">
                  <a:sym typeface="Symbol" panose="05050102010706020507" pitchFamily="18" charset="2"/>
                </a:endParaRPr>
              </a:p>
              <a:p>
                <a:r>
                  <a:rPr lang="en-US" altLang="zh-TW" sz="2800" dirty="0" err="1">
                    <a:sym typeface="Symbol" panose="05050102010706020507" pitchFamily="18" charset="2"/>
                  </a:rPr>
                  <a:t>Eg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: Let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=(</m:t>
                    </m:r>
                    <m:r>
                      <a:rPr lang="en-US" altLang="zh-TW" sz="28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zh-TW" sz="2800" i="1" baseline="-25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zh-TW" sz="2800" i="1" baseline="-25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zh-TW" sz="2800" i="1" baseline="-25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3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)(</m:t>
                    </m:r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800" b="0" i="1" dirty="0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TW" sz="2800" b="0" i="1" dirty="0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zh-TW" sz="2800" i="1" baseline="-25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)(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zh-TW" sz="2800" i="1" baseline="-25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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zh-TW" sz="2800" i="1" baseline="-25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3</m:t>
                    </m:r>
                    <m:r>
                      <a:rPr lang="en-US" altLang="zh-TW" sz="28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and </a:t>
                </a:r>
              </a:p>
              <a:p>
                <a:pPr marL="0" indent="0">
                  <a:buNone/>
                </a:pPr>
                <a:r>
                  <a:rPr lang="en-US" altLang="zh-TW" sz="2800" dirty="0">
                    <a:sym typeface="Symbol" panose="05050102010706020507" pitchFamily="18" charset="2"/>
                  </a:rPr>
                  <a:t>     </a:t>
                </a:r>
                <a:r>
                  <a:rPr lang="en-US" altLang="zh-TW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(1)=1, (2)=(3)=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, then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f|</a:t>
                </a:r>
                <a:r>
                  <a:rPr lang="en-US" altLang="zh-TW" sz="2800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=x</a:t>
                </a:r>
                <a:r>
                  <a:rPr lang="en-US" altLang="zh-TW" sz="2800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6387" name="Rectangle 3">
                <a:extLst>
                  <a:ext uri="{FF2B5EF4-FFF2-40B4-BE49-F238E27FC236}">
                    <a16:creationId xmlns:a16="http://schemas.microsoft.com/office/drawing/2014/main" id="{A9C54C83-6E0D-355E-E8E9-5B1A63666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41" t="-1567" r="-1259" b="-10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160867EC-08EE-5C92-C2B1-A6E2CE86B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>
                <a:extLst>
                  <a:ext uri="{FF2B5EF4-FFF2-40B4-BE49-F238E27FC236}">
                    <a16:creationId xmlns:a16="http://schemas.microsoft.com/office/drawing/2014/main" id="{89AD0D22-E0CA-3A01-CA15-E4B7CF8E6213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981200"/>
                <a:ext cx="8147050" cy="3886200"/>
              </a:xfrm>
            </p:spPr>
            <p:txBody>
              <a:bodyPr/>
              <a:lstStyle/>
              <a:p>
                <a:r>
                  <a:rPr lang="en-US" altLang="zh-TW" sz="2800" dirty="0"/>
                  <a:t>Denote by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800" b="0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altLang="zh-TW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the set of all restrictions assigning exactly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>
                    <a:solidFill>
                      <a:srgbClr val="FF0000"/>
                    </a:solidFill>
                  </a:rPr>
                  <a:t>stars</a:t>
                </a:r>
                <a:r>
                  <a:rPr lang="en-US" altLang="zh-TW" sz="2800" dirty="0"/>
                  <a:t>. Thus,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−ℓ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.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Def: A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minterm</a:t>
                </a:r>
                <a:r>
                  <a:rPr lang="en-US" altLang="zh-TW" dirty="0"/>
                  <a:t>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/>
                  <a:t>  is a restriction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</m:t>
                    </m:r>
                  </m:oMath>
                </a14:m>
                <a:r>
                  <a:rPr lang="en-US" altLang="zh-TW" dirty="0">
                    <a:sym typeface="Symbol" panose="05050102010706020507" pitchFamily="18" charset="2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|=1</m:t>
                    </m:r>
                  </m:oMath>
                </a14:m>
                <a:r>
                  <a:rPr lang="en-US" altLang="zh-TW" dirty="0">
                    <a:sym typeface="Symbol" panose="05050102010706020507" pitchFamily="18" charset="2"/>
                  </a:rPr>
                  <a:t> and which is </a:t>
                </a:r>
                <a:r>
                  <a:rPr lang="en-US" altLang="zh-TW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minimal</a:t>
                </a:r>
                <a:r>
                  <a:rPr lang="en-US" altLang="zh-TW" dirty="0">
                    <a:sym typeface="Symbol" panose="05050102010706020507" pitchFamily="18" charset="2"/>
                  </a:rPr>
                  <a:t>.</a:t>
                </a:r>
                <a:endParaRPr lang="en-US" altLang="zh-TW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411" name="Rectangle 3">
                <a:extLst>
                  <a:ext uri="{FF2B5EF4-FFF2-40B4-BE49-F238E27FC236}">
                    <a16:creationId xmlns:a16="http://schemas.microsoft.com/office/drawing/2014/main" id="{89AD0D22-E0CA-3A01-CA15-E4B7CF8E6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981200"/>
                <a:ext cx="8147050" cy="3886200"/>
              </a:xfrm>
              <a:blipFill>
                <a:blip r:embed="rId2"/>
                <a:stretch>
                  <a:fillRect l="-973" t="-1567" r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9" name="Text Box 11">
            <a:extLst>
              <a:ext uri="{FF2B5EF4-FFF2-40B4-BE49-F238E27FC236}">
                <a16:creationId xmlns:a16="http://schemas.microsoft.com/office/drawing/2014/main" id="{63E198B4-2471-134A-5C99-EF4D29C2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3956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zh-TW"/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90236776-3128-49FD-05CD-5D83CC407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3" y="43164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zh-TW"/>
          </a:p>
        </p:txBody>
      </p:sp>
      <p:graphicFrame>
        <p:nvGraphicFramePr>
          <p:cNvPr id="17427" name="Object 19">
            <a:extLst>
              <a:ext uri="{FF2B5EF4-FFF2-40B4-BE49-F238E27FC236}">
                <a16:creationId xmlns:a16="http://schemas.microsoft.com/office/drawing/2014/main" id="{BD792129-42BC-22D8-7FB8-3D52CBCAA93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932363" y="2708275"/>
          <a:ext cx="428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88560" imgH="152280" progId="Equation.3">
                  <p:embed/>
                </p:oleObj>
              </mc:Choice>
              <mc:Fallback>
                <p:oleObj name="方程式" r:id="rId3" imgW="88560" imgH="152280" progId="Equation.3">
                  <p:embed/>
                  <p:pic>
                    <p:nvPicPr>
                      <p:cNvPr id="17427" name="Object 19">
                        <a:extLst>
                          <a:ext uri="{FF2B5EF4-FFF2-40B4-BE49-F238E27FC236}">
                            <a16:creationId xmlns:a16="http://schemas.microsoft.com/office/drawing/2014/main" id="{BD792129-42BC-22D8-7FB8-3D52CBCAA9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708275"/>
                        <a:ext cx="4286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8EA9317-EA35-F187-FCDB-6BD0CFF67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>
                <a:extLst>
                  <a:ext uri="{FF2B5EF4-FFF2-40B4-BE49-F238E27FC236}">
                    <a16:creationId xmlns:a16="http://schemas.microsoft.com/office/drawing/2014/main" id="{4F991DF9-7B74-D292-D6EF-D868348014E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2800" b="1" dirty="0">
                    <a:solidFill>
                      <a:srgbClr val="FF0000"/>
                    </a:solidFill>
                  </a:rPr>
                  <a:t>Switching Lemma</a:t>
                </a:r>
                <a:r>
                  <a:rPr lang="en-US" altLang="zh-TW" sz="2800" dirty="0"/>
                  <a:t>: (Hastad’86, ’89), (Yao’85), (</a:t>
                </a:r>
                <a:r>
                  <a:rPr lang="en-US" altLang="zh-TW" sz="2800" dirty="0" err="1"/>
                  <a:t>Furst</a:t>
                </a:r>
                <a:r>
                  <a:rPr lang="en-US" altLang="zh-TW" sz="2800" dirty="0"/>
                  <a:t> et al. ‘84)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zh-TW" sz="2800" dirty="0"/>
                  <a:t>   Let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800" dirty="0"/>
                  <a:t> be a 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t-And-Or</a:t>
                </a:r>
                <a:r>
                  <a:rPr lang="en-US" altLang="zh-TW" sz="2800" dirty="0"/>
                  <a:t> (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t-CNF</a:t>
                </a:r>
                <a:r>
                  <a:rPr lang="en-US" altLang="zh-TW" sz="2800" dirty="0"/>
                  <a:t>) </a:t>
                </a:r>
                <a:r>
                  <a:rPr lang="en-US" altLang="zh-TW" sz="2800" dirty="0" err="1"/>
                  <a:t>boolean</a:t>
                </a:r>
                <a:r>
                  <a:rPr lang="en-US" altLang="zh-TW" sz="2800" dirty="0"/>
                  <a:t> function on 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n</a:t>
                </a:r>
                <a:r>
                  <a:rPr lang="en-US" altLang="zh-TW" sz="2800" dirty="0"/>
                  <a:t> variables, and let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be a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-random restriction in 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R</a:t>
                </a:r>
                <a:r>
                  <a:rPr lang="en-US" altLang="zh-TW" sz="2800" baseline="30000" dirty="0" err="1">
                    <a:solidFill>
                      <a:srgbClr val="FF0000"/>
                    </a:solidFill>
                    <a:latin typeface="French Script MT" panose="03020402040607040605" pitchFamily="66" charset="0"/>
                  </a:rPr>
                  <a:t>l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.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 Then 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zh-TW" sz="2800" dirty="0">
                    <a:sym typeface="Symbol" panose="05050102010706020507" pitchFamily="18" charset="2"/>
                  </a:rPr>
                  <a:t>      </a:t>
                </a:r>
                <a:r>
                  <a:rPr lang="en-US" altLang="zh-TW" sz="2800" dirty="0" err="1">
                    <a:sym typeface="Symbol" panose="05050102010706020507" pitchFamily="18" charset="2"/>
                  </a:rPr>
                  <a:t>Pr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[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f|</a:t>
                </a:r>
                <a:r>
                  <a:rPr lang="en-US" altLang="zh-TW" sz="2800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 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is not </a:t>
                </a:r>
                <a:r>
                  <a:rPr lang="en-US" altLang="zh-TW" sz="2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s-Or-And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16</m:t>
                            </m:r>
                            <m: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𝑝𝑡</m:t>
                            </m:r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zh-TW" sz="2800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𝐼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800" dirty="0" smtClean="0">
                          <a:solidFill>
                            <a:srgbClr val="000099"/>
                          </a:solidFill>
                          <a:sym typeface="Symbol" panose="05050102010706020507" pitchFamily="18" charset="2"/>
                        </a:rPr>
                        <m:t>Pr</m:t>
                      </m:r>
                      <m:r>
                        <m:rPr>
                          <m:nor/>
                        </m:rPr>
                        <a:rPr lang="en-US" altLang="zh-TW" sz="2800" dirty="0" smtClean="0">
                          <a:solidFill>
                            <a:srgbClr val="000099"/>
                          </a:solidFill>
                          <a:sym typeface="Symbol" panose="05050102010706020507" pitchFamily="18" charset="2"/>
                        </a:rPr>
                        <m:t>[ </m:t>
                      </m:r>
                      <m:r>
                        <m:rPr>
                          <m:nor/>
                        </m:rPr>
                        <a:rPr lang="en-US" altLang="zh-TW" sz="2800" b="0" i="0" dirty="0" smtClean="0">
                          <a:solidFill>
                            <a:srgbClr val="000099"/>
                          </a:solidFill>
                          <a:sym typeface="Symbol" panose="05050102010706020507" pitchFamily="18" charset="2"/>
                        </a:rPr>
                        <m:t>min</m:t>
                      </m:r>
                      <m:r>
                        <m:rPr>
                          <m:nor/>
                        </m:rPr>
                        <a:rPr lang="en-US" altLang="zh-TW" sz="2800" b="0" i="0" dirty="0" smtClean="0">
                          <a:sym typeface="Symbol" panose="05050102010706020507" pitchFamily="18" charset="2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8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m:t>f</m:t>
                      </m:r>
                      <m:r>
                        <m:rPr>
                          <m:nor/>
                        </m:rPr>
                        <a:rPr lang="en-US" altLang="zh-TW" sz="28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m:t>|) &gt;</m:t>
                      </m:r>
                      <m:r>
                        <m:rPr>
                          <m:nor/>
                        </m:rPr>
                        <a:rPr lang="en-US" altLang="zh-TW" sz="2800" b="0" i="0" dirty="0" smtClean="0"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zh-TW" sz="2800" dirty="0" smtClean="0">
                          <a:solidFill>
                            <a:srgbClr val="000099"/>
                          </a:solidFill>
                          <a:sym typeface="Symbol" panose="05050102010706020507" pitchFamily="18" charset="2"/>
                        </a:rPr>
                        <m:t>]</m:t>
                      </m:r>
                      <m:r>
                        <m:rPr>
                          <m:nor/>
                        </m:rPr>
                        <a:rPr lang="en-US" altLang="zh-TW" sz="2800" dirty="0"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altLang="zh-TW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altLang="zh-TW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16</m:t>
                              </m:r>
                              <m:r>
                                <a:rPr lang="en-US" altLang="zh-TW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𝑝𝑡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altLang="zh-TW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0483" name="Rectangle 3">
                <a:extLst>
                  <a:ext uri="{FF2B5EF4-FFF2-40B4-BE49-F238E27FC236}">
                    <a16:creationId xmlns:a16="http://schemas.microsoft.com/office/drawing/2014/main" id="{4F991DF9-7B74-D292-D6EF-D86834801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41" t="-1567" r="-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F1308D4-E12D-DFF2-B421-B788E80DC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C0E78653-80CF-81AB-8DF9-1CFCCD3416B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/>
                  <a:t> be the length of the longest </a:t>
                </a:r>
                <a:r>
                  <a:rPr lang="en-US" altLang="zh-TW" sz="2800" dirty="0" err="1"/>
                  <a:t>minterm</a:t>
                </a:r>
                <a:r>
                  <a:rPr lang="en-US" altLang="zh-TW" sz="2800" dirty="0"/>
                  <a:t> of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800" dirty="0"/>
                  <a:t>, and let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𝐵𝑎</m:t>
                    </m:r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altLang="zh-TW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)={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</m:t>
                    </m:r>
                    <m:r>
                      <a:rPr lang="en-US" altLang="zh-TW" sz="2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sz="2800" b="0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zh-TW" sz="28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: </m:t>
                    </m:r>
                    <m:r>
                      <m:rPr>
                        <m:sty m:val="p"/>
                      </m:rP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min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⁡( 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| )&gt;</m:t>
                    </m:r>
                    <m:r>
                      <a:rPr lang="en-US" altLang="zh-TW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zh-TW" sz="2800" i="1" dirty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altLang="zh-TW" sz="2800" dirty="0"/>
              </a:p>
              <a:p>
                <a:endParaRPr lang="en-US" altLang="zh-TW" sz="2800" dirty="0"/>
              </a:p>
              <a:p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𝐵𝑎</m:t>
                    </m:r>
                    <m:sSub>
                      <m:sSub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ℓ,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/>
                  <a:t> contains 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all </a:t>
                </a:r>
                <a:r>
                  <a:rPr lang="en-US" altLang="zh-TW" sz="2800" dirty="0"/>
                  <a:t>the restrictions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 </m:t>
                    </m:r>
                    <m:sSup>
                      <m:sSupPr>
                        <m:ctrlP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zh-TW" sz="28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for which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|</m:t>
                    </m:r>
                  </m:oMath>
                </a14:m>
                <a:r>
                  <a:rPr lang="en-US" altLang="zh-TW" sz="2800" dirty="0">
                    <a:sym typeface="Symbol" panose="05050102010706020507" pitchFamily="18" charset="2"/>
                  </a:rPr>
                  <a:t> is not an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zh-TW" sz="28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-Or-And</a:t>
                </a:r>
                <a:r>
                  <a:rPr lang="en-US" altLang="zh-TW" sz="28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1507" name="Rectangle 3">
                <a:extLst>
                  <a:ext uri="{FF2B5EF4-FFF2-40B4-BE49-F238E27FC236}">
                    <a16:creationId xmlns:a16="http://schemas.microsoft.com/office/drawing/2014/main" id="{C0E78653-80CF-81AB-8DF9-1CFCCD3416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41" t="-15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1845</TotalTime>
  <Words>2244</Words>
  <Application>Microsoft Office PowerPoint</Application>
  <PresentationFormat>如螢幕大小 (4:3)</PresentationFormat>
  <Paragraphs>153</Paragraphs>
  <Slides>30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Cambria Math</vt:lpstr>
      <vt:lpstr>French Script MT</vt:lpstr>
      <vt:lpstr>Times New Roman</vt:lpstr>
      <vt:lpstr>Wingdings</vt:lpstr>
      <vt:lpstr>Pixel</vt:lpstr>
      <vt:lpstr>方程式</vt:lpstr>
      <vt:lpstr>Circuit Lower Bound</vt:lpstr>
      <vt:lpstr>Small Circuit for Parity</vt:lpstr>
      <vt:lpstr>PowerPoint 簡報</vt:lpstr>
      <vt:lpstr>PowerPoint 簡報</vt:lpstr>
      <vt:lpstr>PowerPoint 簡報</vt:lpstr>
      <vt:lpstr>Pr⁡[ρ(x_i )=∗]=p  Pr⁡[ρ(x_i )=0]= Pr⁡〖[ρ(x_i )=1]=〗 (1-p)/2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Proof:(of Razborov’s Lemma)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Parity and Majority are not in AC^0</vt:lpstr>
      <vt:lpstr>PowerPoint 簡報</vt:lpstr>
      <vt:lpstr>Proof of R(f)≤n-n/(c_d (〖log⁡〖S) 〗〗^(d-1) )+2 log⁡S</vt:lpstr>
      <vt:lpstr>Proof of R(f)≤n-n/(c_d (〖log⁡〖S) 〗〗^(d-1) )+2 log⁡S</vt:lpstr>
      <vt:lpstr>Proof of R(f)≤n-n/(c_d (〖log⁡〖S) 〗〗^(d-1) )+2 log⁡S</vt:lpstr>
      <vt:lpstr>Proof of R(f)≤n-n/(c_d (〖log⁡〖S) 〗〗^(d-1) )+2 log⁡S</vt:lpstr>
      <vt:lpstr>Proof of R(f)≤n-n/(c_d (〖log⁡〖S) 〗〗^(d-1) )+2 log⁡S</vt:lpstr>
      <vt:lpstr>PowerPoint 簡報</vt:lpstr>
    </vt:vector>
  </TitlesOfParts>
  <Company>lab636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Lower</dc:title>
  <dc:creator>阿龍</dc:creator>
  <cp:lastModifiedBy>sctsai@nycu.edu.tw</cp:lastModifiedBy>
  <cp:revision>43</cp:revision>
  <dcterms:created xsi:type="dcterms:W3CDTF">2005-04-12T04:46:57Z</dcterms:created>
  <dcterms:modified xsi:type="dcterms:W3CDTF">2023-07-16T17:23:09Z</dcterms:modified>
</cp:coreProperties>
</file>